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21"/>
  </p:notesMasterIdLst>
  <p:sldIdLst>
    <p:sldId id="256" r:id="rId2"/>
    <p:sldId id="257" r:id="rId3"/>
    <p:sldId id="258" r:id="rId4"/>
    <p:sldId id="276" r:id="rId5"/>
    <p:sldId id="278" r:id="rId6"/>
    <p:sldId id="259" r:id="rId7"/>
    <p:sldId id="260" r:id="rId8"/>
    <p:sldId id="261" r:id="rId9"/>
    <p:sldId id="262" r:id="rId10"/>
    <p:sldId id="273" r:id="rId11"/>
    <p:sldId id="274" r:id="rId12"/>
    <p:sldId id="275" r:id="rId13"/>
    <p:sldId id="263" r:id="rId14"/>
    <p:sldId id="264" r:id="rId15"/>
    <p:sldId id="265" r:id="rId16"/>
    <p:sldId id="266" r:id="rId17"/>
    <p:sldId id="267" r:id="rId18"/>
    <p:sldId id="268" r:id="rId19"/>
    <p:sldId id="27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195" autoAdjust="0"/>
  </p:normalViewPr>
  <p:slideViewPr>
    <p:cSldViewPr snapToGrid="0">
      <p:cViewPr varScale="1">
        <p:scale>
          <a:sx n="89" d="100"/>
          <a:sy n="89" d="100"/>
        </p:scale>
        <p:origin x="139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4AEF8F-28C8-43D6-96C9-14DED6FFE1D3}" type="datetimeFigureOut">
              <a:rPr lang="zh-TW" altLang="en-US" smtClean="0"/>
              <a:t>2021/10/6</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FCDBA7-354A-48CD-8B41-04341B3B0D08}" type="slidenum">
              <a:rPr lang="zh-TW" altLang="en-US" smtClean="0"/>
              <a:t>‹#›</a:t>
            </a:fld>
            <a:endParaRPr lang="zh-TW" altLang="en-US"/>
          </a:p>
        </p:txBody>
      </p:sp>
    </p:spTree>
    <p:extLst>
      <p:ext uri="{BB962C8B-B14F-4D97-AF65-F5344CB8AC3E}">
        <p14:creationId xmlns:p14="http://schemas.microsoft.com/office/powerpoint/2010/main" val="3018969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91FCDBA7-354A-48CD-8B41-04341B3B0D08}" type="slidenum">
              <a:rPr lang="zh-TW" altLang="en-US" smtClean="0"/>
              <a:t>1</a:t>
            </a:fld>
            <a:endParaRPr lang="zh-TW" altLang="en-US"/>
          </a:p>
        </p:txBody>
      </p:sp>
    </p:spTree>
    <p:extLst>
      <p:ext uri="{BB962C8B-B14F-4D97-AF65-F5344CB8AC3E}">
        <p14:creationId xmlns:p14="http://schemas.microsoft.com/office/powerpoint/2010/main" val="511517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91FCDBA7-354A-48CD-8B41-04341B3B0D08}" type="slidenum">
              <a:rPr lang="zh-TW" altLang="en-US" smtClean="0"/>
              <a:t>11</a:t>
            </a:fld>
            <a:endParaRPr lang="zh-TW" altLang="en-US"/>
          </a:p>
        </p:txBody>
      </p:sp>
    </p:spTree>
    <p:extLst>
      <p:ext uri="{BB962C8B-B14F-4D97-AF65-F5344CB8AC3E}">
        <p14:creationId xmlns:p14="http://schemas.microsoft.com/office/powerpoint/2010/main" val="916720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a:t>
            </a:r>
            <a:r>
              <a:rPr lang="zh-TW" altLang="en-US" dirty="0"/>
              <a:t>就是誤警和正棄</a:t>
            </a:r>
          </a:p>
        </p:txBody>
      </p:sp>
      <p:sp>
        <p:nvSpPr>
          <p:cNvPr id="4" name="投影片編號版面配置區 3"/>
          <p:cNvSpPr>
            <a:spLocks noGrp="1"/>
          </p:cNvSpPr>
          <p:nvPr>
            <p:ph type="sldNum" sz="quarter" idx="5"/>
          </p:nvPr>
        </p:nvSpPr>
        <p:spPr/>
        <p:txBody>
          <a:bodyPr/>
          <a:lstStyle/>
          <a:p>
            <a:fld id="{91FCDBA7-354A-48CD-8B41-04341B3B0D08}" type="slidenum">
              <a:rPr lang="zh-TW" altLang="en-US" smtClean="0"/>
              <a:t>12</a:t>
            </a:fld>
            <a:endParaRPr lang="zh-TW" altLang="en-US"/>
          </a:p>
        </p:txBody>
      </p:sp>
    </p:spTree>
    <p:extLst>
      <p:ext uri="{BB962C8B-B14F-4D97-AF65-F5344CB8AC3E}">
        <p14:creationId xmlns:p14="http://schemas.microsoft.com/office/powerpoint/2010/main" val="81352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敏感性越高越好，基線較好</a:t>
            </a:r>
            <a:endParaRPr lang="en-US" altLang="zh-TW" dirty="0"/>
          </a:p>
          <a:p>
            <a:r>
              <a:rPr lang="en-US" altLang="zh-TW" dirty="0"/>
              <a:t>2.</a:t>
            </a:r>
            <a:r>
              <a:rPr lang="zh-TW" altLang="en-US" dirty="0"/>
              <a:t>並且基線條件是城市和高速公路條件之間唯一顯著的條件，</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91FCDBA7-354A-48CD-8B41-04341B3B0D08}" type="slidenum">
              <a:rPr lang="zh-TW" altLang="en-US" smtClean="0"/>
              <a:t>13</a:t>
            </a:fld>
            <a:endParaRPr lang="zh-TW" altLang="en-US"/>
          </a:p>
        </p:txBody>
      </p:sp>
    </p:spTree>
    <p:extLst>
      <p:ext uri="{BB962C8B-B14F-4D97-AF65-F5344CB8AC3E}">
        <p14:creationId xmlns:p14="http://schemas.microsoft.com/office/powerpoint/2010/main" val="888339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1.2.</a:t>
            </a:r>
            <a:r>
              <a:rPr lang="zh-TW" altLang="en-US" dirty="0"/>
              <a:t>不衝突。</a:t>
            </a:r>
            <a:r>
              <a:rPr lang="en-US" altLang="zh-TW" dirty="0"/>
              <a:t>1.</a:t>
            </a:r>
            <a:r>
              <a:rPr lang="zh-TW" altLang="en-US" dirty="0"/>
              <a:t>探討所有因子組合是顯著，</a:t>
            </a:r>
            <a:r>
              <a:rPr lang="en-US" altLang="zh-TW" dirty="0"/>
              <a:t>2.</a:t>
            </a:r>
            <a:r>
              <a:rPr lang="zh-TW" altLang="en-US" dirty="0"/>
              <a:t>在不同環境下基線有更大影響力</a:t>
            </a:r>
            <a:endParaRPr lang="en-US" altLang="zh-TW" dirty="0"/>
          </a:p>
          <a:p>
            <a:r>
              <a:rPr lang="zh-TW" altLang="en-US" dirty="0"/>
              <a:t>針對不同短訊條件的計算</a:t>
            </a:r>
            <a:endParaRPr lang="en-US" altLang="zh-TW" dirty="0"/>
          </a:p>
          <a:p>
            <a:endParaRPr lang="en-US" altLang="zh-TW" dirty="0"/>
          </a:p>
          <a:p>
            <a:r>
              <a:rPr lang="zh-TW" altLang="en-US" dirty="0"/>
              <a:t>反映偏差越大 越保守 ，偏差越小越冒險</a:t>
            </a:r>
            <a:endParaRPr lang="en-US" altLang="zh-TW" dirty="0"/>
          </a:p>
          <a:p>
            <a:r>
              <a:rPr lang="zh-TW" altLang="en-US" dirty="0"/>
              <a:t>沒有好壞</a:t>
            </a:r>
          </a:p>
        </p:txBody>
      </p:sp>
      <p:sp>
        <p:nvSpPr>
          <p:cNvPr id="4" name="投影片編號版面配置區 3"/>
          <p:cNvSpPr>
            <a:spLocks noGrp="1"/>
          </p:cNvSpPr>
          <p:nvPr>
            <p:ph type="sldNum" sz="quarter" idx="5"/>
          </p:nvPr>
        </p:nvSpPr>
        <p:spPr/>
        <p:txBody>
          <a:bodyPr/>
          <a:lstStyle/>
          <a:p>
            <a:fld id="{91FCDBA7-354A-48CD-8B41-04341B3B0D08}" type="slidenum">
              <a:rPr lang="zh-TW" altLang="en-US" smtClean="0"/>
              <a:t>14</a:t>
            </a:fld>
            <a:endParaRPr lang="zh-TW" altLang="en-US"/>
          </a:p>
        </p:txBody>
      </p:sp>
    </p:spTree>
    <p:extLst>
      <p:ext uri="{BB962C8B-B14F-4D97-AF65-F5344CB8AC3E}">
        <p14:creationId xmlns:p14="http://schemas.microsoft.com/office/powerpoint/2010/main" val="1084769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重複測量方差分析表明 </a:t>
            </a:r>
            <a:r>
              <a:rPr lang="en-US" altLang="zh-TW" dirty="0"/>
              <a:t>RTs </a:t>
            </a:r>
            <a:r>
              <a:rPr lang="zh-TW" altLang="en-US" dirty="0"/>
              <a:t>在短訊條件下具有顯著的主效應，</a:t>
            </a:r>
            <a:r>
              <a:rPr lang="en-US" altLang="zh-TW" dirty="0"/>
              <a:t>F(4,72) = 4.88</a:t>
            </a:r>
            <a:r>
              <a:rPr lang="zh-TW" altLang="en-US" dirty="0"/>
              <a:t>，</a:t>
            </a:r>
            <a:r>
              <a:rPr lang="en-US" altLang="zh-TW" dirty="0"/>
              <a:t>p &lt; 0.01</a:t>
            </a:r>
          </a:p>
          <a:p>
            <a:r>
              <a:rPr lang="zh-TW" altLang="en-US" dirty="0"/>
              <a:t>事後配對比較表明，與問題任務相比，基線條件具有明顯更長的反應緩衝區（</a:t>
            </a:r>
            <a:r>
              <a:rPr lang="en-US" altLang="zh-TW" dirty="0"/>
              <a:t>p &lt; .01</a:t>
            </a:r>
            <a:r>
              <a:rPr lang="zh-TW" altLang="en-US" dirty="0"/>
              <a:t>），但不是重複電話號碼任務（見圖 </a:t>
            </a:r>
            <a:r>
              <a:rPr lang="en-US" altLang="zh-TW" dirty="0"/>
              <a:t>4</a:t>
            </a:r>
            <a:r>
              <a:rPr lang="zh-TW" altLang="en-US" dirty="0"/>
              <a:t>）。這表明參與者在不發短訊的情況下對危險做出更快的反應，除了重複電話號碼任務外，沒有區別。</a:t>
            </a:r>
            <a:endParaRPr lang="en-US" altLang="zh-TW" dirty="0"/>
          </a:p>
          <a:p>
            <a:endParaRPr lang="en-US" altLang="zh-TW" dirty="0"/>
          </a:p>
          <a:p>
            <a:r>
              <a:rPr lang="zh-TW" altLang="en-US" dirty="0"/>
              <a:t>使用 </a:t>
            </a:r>
            <a:r>
              <a:rPr lang="en-US" altLang="zh-TW" dirty="0"/>
              <a:t>Log10 </a:t>
            </a:r>
            <a:r>
              <a:rPr lang="zh-TW" altLang="en-US" dirty="0"/>
              <a:t>函數轉換 </a:t>
            </a:r>
            <a:r>
              <a:rPr lang="en-US" altLang="zh-TW" dirty="0"/>
              <a:t>RT </a:t>
            </a:r>
            <a:r>
              <a:rPr lang="zh-TW" altLang="en-US" dirty="0"/>
              <a:t>度量以滿足正態性要求。</a:t>
            </a:r>
            <a:endParaRPr lang="en-US" altLang="zh-TW" dirty="0"/>
          </a:p>
          <a:p>
            <a:endParaRPr lang="en-US" altLang="zh-TW" dirty="0"/>
          </a:p>
          <a:p>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91FCDBA7-354A-48CD-8B41-04341B3B0D08}" type="slidenum">
              <a:rPr lang="zh-TW" altLang="en-US" smtClean="0"/>
              <a:t>15</a:t>
            </a:fld>
            <a:endParaRPr lang="zh-TW" altLang="en-US"/>
          </a:p>
        </p:txBody>
      </p:sp>
    </p:spTree>
    <p:extLst>
      <p:ext uri="{BB962C8B-B14F-4D97-AF65-F5344CB8AC3E}">
        <p14:creationId xmlns:p14="http://schemas.microsoft.com/office/powerpoint/2010/main" val="3265355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91FCDBA7-354A-48CD-8B41-04341B3B0D08}" type="slidenum">
              <a:rPr lang="zh-TW" altLang="en-US" smtClean="0"/>
              <a:t>17</a:t>
            </a:fld>
            <a:endParaRPr lang="zh-TW" altLang="en-US"/>
          </a:p>
        </p:txBody>
      </p:sp>
    </p:spTree>
    <p:extLst>
      <p:ext uri="{BB962C8B-B14F-4D97-AF65-F5344CB8AC3E}">
        <p14:creationId xmlns:p14="http://schemas.microsoft.com/office/powerpoint/2010/main" val="2520200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91FCDBA7-354A-48CD-8B41-04341B3B0D08}" type="slidenum">
              <a:rPr lang="zh-TW" altLang="en-US" smtClean="0"/>
              <a:t>18</a:t>
            </a:fld>
            <a:endParaRPr lang="zh-TW" altLang="en-US"/>
          </a:p>
        </p:txBody>
      </p:sp>
    </p:spTree>
    <p:extLst>
      <p:ext uri="{BB962C8B-B14F-4D97-AF65-F5344CB8AC3E}">
        <p14:creationId xmlns:p14="http://schemas.microsoft.com/office/powerpoint/2010/main" val="3865533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檢測危險是技能</a:t>
            </a:r>
            <a:endParaRPr lang="en-US" altLang="zh-TW" dirty="0"/>
          </a:p>
          <a:p>
            <a:r>
              <a:rPr lang="en-US" altLang="zh-TW" dirty="0"/>
              <a:t>3.</a:t>
            </a:r>
            <a:r>
              <a:rPr lang="zh-TW" altLang="en-US" dirty="0"/>
              <a:t>無危險到有危險  </a:t>
            </a:r>
            <a:r>
              <a:rPr lang="en-US" altLang="zh-TW" dirty="0"/>
              <a:t>;  </a:t>
            </a:r>
            <a:r>
              <a:rPr lang="zh-TW" altLang="en-US" dirty="0"/>
              <a:t>反應需求或接管</a:t>
            </a:r>
            <a:endParaRPr lang="en-US" altLang="zh-TW" dirty="0"/>
          </a:p>
          <a:p>
            <a:r>
              <a:rPr lang="en-US" altLang="zh-TW" dirty="0"/>
              <a:t>4.</a:t>
            </a:r>
            <a:r>
              <a:rPr lang="zh-TW" altLang="en-US" dirty="0"/>
              <a:t>讓反應變慢</a:t>
            </a:r>
          </a:p>
        </p:txBody>
      </p:sp>
      <p:sp>
        <p:nvSpPr>
          <p:cNvPr id="4" name="投影片編號版面配置區 3"/>
          <p:cNvSpPr>
            <a:spLocks noGrp="1"/>
          </p:cNvSpPr>
          <p:nvPr>
            <p:ph type="sldNum" sz="quarter" idx="5"/>
          </p:nvPr>
        </p:nvSpPr>
        <p:spPr/>
        <p:txBody>
          <a:bodyPr/>
          <a:lstStyle/>
          <a:p>
            <a:fld id="{91FCDBA7-354A-48CD-8B41-04341B3B0D08}" type="slidenum">
              <a:rPr lang="zh-TW" altLang="en-US" smtClean="0"/>
              <a:t>3</a:t>
            </a:fld>
            <a:endParaRPr lang="zh-TW" altLang="en-US"/>
          </a:p>
        </p:txBody>
      </p:sp>
    </p:spTree>
    <p:extLst>
      <p:ext uri="{BB962C8B-B14F-4D97-AF65-F5344CB8AC3E}">
        <p14:creationId xmlns:p14="http://schemas.microsoft.com/office/powerpoint/2010/main" val="515180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a:t>
            </a:r>
            <a:r>
              <a:rPr lang="zh-TW" altLang="en-US" dirty="0"/>
              <a:t>就是所謂的訊號偵測</a:t>
            </a:r>
            <a:endParaRPr lang="en-US" altLang="zh-TW" dirty="0"/>
          </a:p>
          <a:p>
            <a:r>
              <a:rPr lang="en-US" altLang="zh-TW" dirty="0"/>
              <a:t>3.</a:t>
            </a:r>
            <a:endParaRPr lang="zh-TW" altLang="en-US" dirty="0"/>
          </a:p>
        </p:txBody>
      </p:sp>
      <p:sp>
        <p:nvSpPr>
          <p:cNvPr id="4" name="投影片編號版面配置區 3"/>
          <p:cNvSpPr>
            <a:spLocks noGrp="1"/>
          </p:cNvSpPr>
          <p:nvPr>
            <p:ph type="sldNum" sz="quarter" idx="5"/>
          </p:nvPr>
        </p:nvSpPr>
        <p:spPr/>
        <p:txBody>
          <a:bodyPr/>
          <a:lstStyle/>
          <a:p>
            <a:fld id="{91FCDBA7-354A-48CD-8B41-04341B3B0D08}" type="slidenum">
              <a:rPr lang="zh-TW" altLang="en-US" smtClean="0"/>
              <a:t>4</a:t>
            </a:fld>
            <a:endParaRPr lang="zh-TW" altLang="en-US"/>
          </a:p>
        </p:txBody>
      </p:sp>
    </p:spTree>
    <p:extLst>
      <p:ext uri="{BB962C8B-B14F-4D97-AF65-F5344CB8AC3E}">
        <p14:creationId xmlns:p14="http://schemas.microsoft.com/office/powerpoint/2010/main" val="1443905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例如看到閃光，必須作判斷是否為碰撞前照</a:t>
            </a:r>
            <a:endParaRPr lang="en-US" altLang="zh-TW" dirty="0"/>
          </a:p>
          <a:p>
            <a:r>
              <a:rPr lang="zh-TW" altLang="en-US" dirty="0"/>
              <a:t>看到煞車燈，代表前面塞車還是急煞</a:t>
            </a:r>
            <a:endParaRPr lang="en-US" altLang="zh-TW" dirty="0"/>
          </a:p>
          <a:p>
            <a:r>
              <a:rPr lang="en-US" altLang="zh-TW" dirty="0"/>
              <a:t>4.</a:t>
            </a:r>
            <a:r>
              <a:rPr lang="zh-TW" altLang="en-US" dirty="0"/>
              <a:t> 對應</a:t>
            </a:r>
            <a:r>
              <a:rPr lang="en-US" altLang="zh-TW" dirty="0"/>
              <a:t>2.</a:t>
            </a:r>
            <a:r>
              <a:rPr lang="zh-TW" altLang="en-US" dirty="0"/>
              <a:t>， 因為是以駕駛員偏差進行分類，所以二元是沒必要的</a:t>
            </a:r>
            <a:endParaRPr lang="en-US" altLang="zh-TW" dirty="0"/>
          </a:p>
          <a:p>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91FCDBA7-354A-48CD-8B41-04341B3B0D08}" type="slidenum">
              <a:rPr lang="zh-TW" altLang="en-US" smtClean="0"/>
              <a:t>5</a:t>
            </a:fld>
            <a:endParaRPr lang="zh-TW" altLang="en-US"/>
          </a:p>
        </p:txBody>
      </p:sp>
    </p:spTree>
    <p:extLst>
      <p:ext uri="{BB962C8B-B14F-4D97-AF65-F5344CB8AC3E}">
        <p14:creationId xmlns:p14="http://schemas.microsoft.com/office/powerpoint/2010/main" val="1525623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91FCDBA7-354A-48CD-8B41-04341B3B0D08}" type="slidenum">
              <a:rPr lang="zh-TW" altLang="en-US" smtClean="0"/>
              <a:t>6</a:t>
            </a:fld>
            <a:endParaRPr lang="zh-TW" altLang="en-US"/>
          </a:p>
        </p:txBody>
      </p:sp>
    </p:spTree>
    <p:extLst>
      <p:ext uri="{BB962C8B-B14F-4D97-AF65-F5344CB8AC3E}">
        <p14:creationId xmlns:p14="http://schemas.microsoft.com/office/powerpoint/2010/main" val="12459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術語</a:t>
            </a:r>
            <a:r>
              <a:rPr lang="en-US" altLang="zh-TW" dirty="0"/>
              <a:t>"20/20"</a:t>
            </a:r>
            <a:r>
              <a:rPr lang="zh-TW" altLang="en-US" dirty="0"/>
              <a:t>和類似的分數（例如</a:t>
            </a:r>
            <a:r>
              <a:rPr lang="en-US" altLang="zh-TW" dirty="0"/>
              <a:t>20/60</a:t>
            </a:r>
            <a:r>
              <a:rPr lang="zh-TW" altLang="en-US" dirty="0"/>
              <a:t>、</a:t>
            </a:r>
            <a:r>
              <a:rPr lang="en-US" altLang="zh-TW" dirty="0"/>
              <a:t>20/40</a:t>
            </a:r>
            <a:r>
              <a:rPr lang="zh-TW" altLang="en-US" dirty="0"/>
              <a:t>等）是視覺敏銳度的測量基準。它們也被稱為斯內倫</a:t>
            </a:r>
            <a:r>
              <a:rPr lang="en-US" altLang="zh-TW" dirty="0"/>
              <a:t>(Snellen)</a:t>
            </a:r>
            <a:r>
              <a:rPr lang="zh-TW" altLang="en-US" dirty="0"/>
              <a:t>分數，以荷蘭眼科醫師赫爾曼</a:t>
            </a:r>
            <a:r>
              <a:rPr lang="en-US" altLang="zh-TW" dirty="0"/>
              <a:t>·</a:t>
            </a:r>
            <a:r>
              <a:rPr lang="zh-TW" altLang="en-US" dirty="0"/>
              <a:t>斯內倫</a:t>
            </a:r>
            <a:r>
              <a:rPr lang="en-US" altLang="zh-TW" dirty="0"/>
              <a:t>(Herman Snellen)</a:t>
            </a:r>
            <a:r>
              <a:rPr lang="zh-TW" altLang="en-US" dirty="0"/>
              <a:t>的名字而命名，他於</a:t>
            </a:r>
            <a:r>
              <a:rPr lang="en-US" altLang="zh-TW" dirty="0"/>
              <a:t>1862</a:t>
            </a:r>
            <a:r>
              <a:rPr lang="zh-TW" altLang="en-US" dirty="0"/>
              <a:t>年開發了該視力測量系統。</a:t>
            </a:r>
          </a:p>
          <a:p>
            <a:endParaRPr lang="zh-TW" altLang="en-US" dirty="0"/>
          </a:p>
          <a:p>
            <a:r>
              <a:rPr lang="zh-TW" altLang="en-US" dirty="0"/>
              <a:t>在斯內倫</a:t>
            </a:r>
            <a:r>
              <a:rPr lang="en-US" altLang="zh-TW" dirty="0"/>
              <a:t>(Snellen)</a:t>
            </a:r>
            <a:r>
              <a:rPr lang="zh-TW" altLang="en-US" dirty="0"/>
              <a:t>視覺敏銳度系統中，斯內倫</a:t>
            </a:r>
            <a:r>
              <a:rPr lang="en-US" altLang="zh-TW" dirty="0"/>
              <a:t>(Snellen)</a:t>
            </a:r>
            <a:r>
              <a:rPr lang="zh-TW" altLang="en-US" dirty="0"/>
              <a:t>分數的最高數字是病患與視力表之間的觀看距離。在美國，此距離通常為</a:t>
            </a:r>
            <a:r>
              <a:rPr lang="en-US" altLang="zh-TW" dirty="0"/>
              <a:t>20</a:t>
            </a:r>
            <a:r>
              <a:rPr lang="zh-TW" altLang="en-US" dirty="0"/>
              <a:t>英尺；而在英國，它是</a:t>
            </a:r>
            <a:r>
              <a:rPr lang="en-US" altLang="zh-TW" dirty="0"/>
              <a:t>6</a:t>
            </a:r>
            <a:r>
              <a:rPr lang="zh-TW" altLang="en-US" dirty="0"/>
              <a:t>公尺（因此</a:t>
            </a:r>
            <a:r>
              <a:rPr lang="en-US" altLang="zh-TW" dirty="0"/>
              <a:t>20/20</a:t>
            </a:r>
            <a:r>
              <a:rPr lang="zh-TW" altLang="en-US" dirty="0"/>
              <a:t>等於</a:t>
            </a:r>
            <a:r>
              <a:rPr lang="en-US" altLang="zh-TW" dirty="0"/>
              <a:t>6/6</a:t>
            </a:r>
            <a:r>
              <a:rPr lang="zh-TW" altLang="en-US" dirty="0"/>
              <a:t>）。</a:t>
            </a:r>
          </a:p>
          <a:p>
            <a:endParaRPr lang="zh-TW" altLang="en-US" dirty="0"/>
          </a:p>
          <a:p>
            <a:r>
              <a:rPr lang="zh-TW" altLang="en-US" dirty="0"/>
              <a:t>在此測試距離，視力表底部附近的最小的一行線上的字母的大小已標準化以應對</a:t>
            </a:r>
            <a:r>
              <a:rPr lang="en-US" altLang="zh-TW" dirty="0"/>
              <a:t>"</a:t>
            </a:r>
            <a:r>
              <a:rPr lang="zh-TW" altLang="en-US" dirty="0"/>
              <a:t>正常</a:t>
            </a:r>
            <a:r>
              <a:rPr lang="en-US" altLang="zh-TW" dirty="0"/>
              <a:t>"</a:t>
            </a:r>
            <a:r>
              <a:rPr lang="zh-TW" altLang="en-US" dirty="0"/>
              <a:t>視覺敏銳度 </a:t>
            </a:r>
            <a:r>
              <a:rPr lang="en-US" altLang="zh-TW" dirty="0"/>
              <a:t>- </a:t>
            </a:r>
            <a:r>
              <a:rPr lang="zh-TW" altLang="en-US" dirty="0"/>
              <a:t>這是</a:t>
            </a:r>
            <a:r>
              <a:rPr lang="en-US" altLang="zh-TW" dirty="0"/>
              <a:t>"20/20</a:t>
            </a:r>
            <a:r>
              <a:rPr lang="zh-TW" altLang="en-US" dirty="0"/>
              <a:t>（</a:t>
            </a:r>
            <a:r>
              <a:rPr lang="en-US" altLang="zh-TW" dirty="0"/>
              <a:t>6/6</a:t>
            </a:r>
            <a:r>
              <a:rPr lang="zh-TW" altLang="en-US" dirty="0"/>
              <a:t>）</a:t>
            </a:r>
            <a:r>
              <a:rPr lang="en-US" altLang="zh-TW" dirty="0"/>
              <a:t>"</a:t>
            </a:r>
            <a:r>
              <a:rPr lang="zh-TW" altLang="en-US" dirty="0"/>
              <a:t>線。如果您能識別出這行字母，但看不到更小的字母，則您的視覺敏銳度通常為</a:t>
            </a:r>
            <a:r>
              <a:rPr lang="en-US" altLang="zh-TW" dirty="0"/>
              <a:t>20/20</a:t>
            </a:r>
            <a:r>
              <a:rPr lang="zh-TW" altLang="en-US" dirty="0"/>
              <a:t>（</a:t>
            </a:r>
            <a:r>
              <a:rPr lang="en-US" altLang="zh-TW" dirty="0"/>
              <a:t>6/6</a:t>
            </a:r>
            <a:r>
              <a:rPr lang="zh-TW" altLang="en-US" dirty="0"/>
              <a:t>），就是我們習慣說的視力</a:t>
            </a:r>
            <a:r>
              <a:rPr lang="en-US" altLang="zh-TW" dirty="0"/>
              <a:t>1.0</a:t>
            </a:r>
            <a:r>
              <a:rPr lang="zh-TW" altLang="en-US" dirty="0"/>
              <a:t>。</a:t>
            </a:r>
          </a:p>
          <a:p>
            <a:endParaRPr lang="zh-TW" altLang="en-US" dirty="0"/>
          </a:p>
          <a:p>
            <a:r>
              <a:rPr lang="zh-TW" altLang="en-US" dirty="0"/>
              <a:t>在斯內倫</a:t>
            </a:r>
            <a:r>
              <a:rPr lang="en-US" altLang="zh-TW" dirty="0"/>
              <a:t>(Snellen)</a:t>
            </a:r>
            <a:r>
              <a:rPr lang="zh-TW" altLang="en-US" dirty="0"/>
              <a:t>圖表上</a:t>
            </a:r>
            <a:r>
              <a:rPr lang="en-US" altLang="zh-TW" dirty="0"/>
              <a:t>20/20</a:t>
            </a:r>
            <a:r>
              <a:rPr lang="zh-TW" altLang="en-US" dirty="0"/>
              <a:t>（</a:t>
            </a:r>
            <a:r>
              <a:rPr lang="en-US" altLang="zh-TW" dirty="0"/>
              <a:t>6/6</a:t>
            </a:r>
            <a:r>
              <a:rPr lang="zh-TW" altLang="en-US" dirty="0"/>
              <a:t>）一行以上的行的字母越來越大是對應較差的視敏度測量值（</a:t>
            </a:r>
            <a:r>
              <a:rPr lang="en-US" altLang="zh-TW" dirty="0"/>
              <a:t>20/25</a:t>
            </a:r>
            <a:r>
              <a:rPr lang="zh-TW" altLang="en-US" dirty="0"/>
              <a:t>、</a:t>
            </a:r>
            <a:r>
              <a:rPr lang="en-US" altLang="zh-TW" dirty="0"/>
              <a:t>20/32</a:t>
            </a:r>
            <a:r>
              <a:rPr lang="zh-TW" altLang="en-US" dirty="0"/>
              <a:t>等）；圖表上</a:t>
            </a:r>
            <a:r>
              <a:rPr lang="en-US" altLang="zh-TW" dirty="0"/>
              <a:t>6/6</a:t>
            </a:r>
            <a:r>
              <a:rPr lang="zh-TW" altLang="en-US" dirty="0"/>
              <a:t>一行以下的較小字母的行則對應比</a:t>
            </a:r>
            <a:r>
              <a:rPr lang="en-US" altLang="zh-TW" dirty="0"/>
              <a:t>20/20</a:t>
            </a:r>
            <a:r>
              <a:rPr lang="zh-TW" altLang="en-US" dirty="0"/>
              <a:t>視覺敏銳度更好的視敏度測量值（例如</a:t>
            </a:r>
            <a:r>
              <a:rPr lang="en-US" altLang="zh-TW" dirty="0"/>
              <a:t>20/16</a:t>
            </a:r>
            <a:r>
              <a:rPr lang="zh-TW" altLang="en-US" dirty="0"/>
              <a:t>、</a:t>
            </a:r>
            <a:r>
              <a:rPr lang="en-US" altLang="zh-TW" dirty="0"/>
              <a:t>20/10</a:t>
            </a:r>
            <a:r>
              <a:rPr lang="zh-TW" altLang="en-US" dirty="0"/>
              <a:t>）。</a:t>
            </a:r>
          </a:p>
          <a:p>
            <a:endParaRPr lang="zh-TW" altLang="en-US" dirty="0"/>
          </a:p>
          <a:p>
            <a:r>
              <a:rPr lang="zh-TW" altLang="en-US" dirty="0"/>
              <a:t>大多數斯內倫</a:t>
            </a:r>
            <a:r>
              <a:rPr lang="en-US" altLang="zh-TW" dirty="0"/>
              <a:t>(Snellen)</a:t>
            </a:r>
            <a:r>
              <a:rPr lang="zh-TW" altLang="en-US" dirty="0"/>
              <a:t>視力表頂部的單個大</a:t>
            </a:r>
            <a:r>
              <a:rPr lang="en-US" altLang="zh-TW" dirty="0"/>
              <a:t>"E"</a:t>
            </a:r>
            <a:r>
              <a:rPr lang="zh-TW" altLang="en-US" dirty="0"/>
              <a:t>對應的是</a:t>
            </a:r>
            <a:r>
              <a:rPr lang="en-US" altLang="zh-TW" dirty="0"/>
              <a:t>20200</a:t>
            </a:r>
            <a:r>
              <a:rPr lang="zh-TW" altLang="en-US" dirty="0"/>
              <a:t>視覺敏銳度。如果這是您戴上最好的矯正鏡片在眼前能辨識的最小字母的尺寸，那麼根據法律定義您是一名盲人。</a:t>
            </a:r>
          </a:p>
          <a:p>
            <a:endParaRPr lang="zh-TW" altLang="en-US" dirty="0"/>
          </a:p>
          <a:p>
            <a:r>
              <a:rPr lang="zh-TW" altLang="en-US" dirty="0"/>
              <a:t>在大多數斯內倫</a:t>
            </a:r>
            <a:r>
              <a:rPr lang="en-US" altLang="zh-TW" dirty="0"/>
              <a:t>(Snellen)</a:t>
            </a:r>
            <a:r>
              <a:rPr lang="zh-TW" altLang="en-US" dirty="0"/>
              <a:t>圖表上，最小的字母對應的是</a:t>
            </a:r>
            <a:r>
              <a:rPr lang="en-US" altLang="zh-TW" dirty="0"/>
              <a:t>20/10</a:t>
            </a:r>
            <a:r>
              <a:rPr lang="zh-TW" altLang="en-US" dirty="0"/>
              <a:t>視覺敏銳度。如果您的視覺敏銳度為</a:t>
            </a:r>
          </a:p>
        </p:txBody>
      </p:sp>
      <p:sp>
        <p:nvSpPr>
          <p:cNvPr id="4" name="投影片編號版面配置區 3"/>
          <p:cNvSpPr>
            <a:spLocks noGrp="1"/>
          </p:cNvSpPr>
          <p:nvPr>
            <p:ph type="sldNum" sz="quarter" idx="5"/>
          </p:nvPr>
        </p:nvSpPr>
        <p:spPr/>
        <p:txBody>
          <a:bodyPr/>
          <a:lstStyle/>
          <a:p>
            <a:fld id="{91FCDBA7-354A-48CD-8B41-04341B3B0D08}" type="slidenum">
              <a:rPr lang="zh-TW" altLang="en-US" smtClean="0"/>
              <a:t>7</a:t>
            </a:fld>
            <a:endParaRPr lang="zh-TW" altLang="en-US"/>
          </a:p>
        </p:txBody>
      </p:sp>
    </p:spTree>
    <p:extLst>
      <p:ext uri="{BB962C8B-B14F-4D97-AF65-F5344CB8AC3E}">
        <p14:creationId xmlns:p14="http://schemas.microsoft.com/office/powerpoint/2010/main" val="210589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solidFill>
                  <a:srgbClr val="FF0000"/>
                </a:solidFill>
              </a:rPr>
              <a:t>利用媒體播放器 </a:t>
            </a:r>
            <a:r>
              <a:rPr lang="en-US" altLang="zh-TW" dirty="0">
                <a:solidFill>
                  <a:srgbClr val="FF0000"/>
                </a:solidFill>
              </a:rPr>
              <a:t>iTunes (V. 12.1) </a:t>
            </a:r>
            <a:r>
              <a:rPr lang="zh-TW" altLang="en-US" dirty="0">
                <a:solidFill>
                  <a:srgbClr val="FF0000"/>
                </a:solidFill>
              </a:rPr>
              <a:t>控制駕駛場景的呈現；用鍵盤記錄器收集駕駛員對潛在危險的行為反應。</a:t>
            </a:r>
            <a:endParaRPr lang="en-US" altLang="zh-TW" dirty="0">
              <a:solidFill>
                <a:srgbClr val="FF0000"/>
              </a:solidFill>
            </a:endParaRPr>
          </a:p>
          <a:p>
            <a:endParaRPr lang="zh-TW" altLang="en-US" dirty="0"/>
          </a:p>
        </p:txBody>
      </p:sp>
      <p:sp>
        <p:nvSpPr>
          <p:cNvPr id="4" name="投影片編號版面配置區 3"/>
          <p:cNvSpPr>
            <a:spLocks noGrp="1"/>
          </p:cNvSpPr>
          <p:nvPr>
            <p:ph type="sldNum" sz="quarter" idx="5"/>
          </p:nvPr>
        </p:nvSpPr>
        <p:spPr/>
        <p:txBody>
          <a:bodyPr/>
          <a:lstStyle/>
          <a:p>
            <a:fld id="{91FCDBA7-354A-48CD-8B41-04341B3B0D08}" type="slidenum">
              <a:rPr lang="zh-TW" altLang="en-US" smtClean="0"/>
              <a:t>8</a:t>
            </a:fld>
            <a:endParaRPr lang="zh-TW" altLang="en-US"/>
          </a:p>
        </p:txBody>
      </p:sp>
    </p:spTree>
    <p:extLst>
      <p:ext uri="{BB962C8B-B14F-4D97-AF65-F5344CB8AC3E}">
        <p14:creationId xmlns:p14="http://schemas.microsoft.com/office/powerpoint/2010/main" val="2950455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在駕駛員到達危險事件之前 </a:t>
            </a:r>
            <a:r>
              <a:rPr lang="en-US" altLang="zh-TW" dirty="0"/>
              <a:t>3 </a:t>
            </a:r>
            <a:r>
              <a:rPr lang="zh-TW" altLang="en-US" dirty="0"/>
              <a:t>秒遮擋場景，然後要求專家估計在遮擋後 </a:t>
            </a:r>
            <a:r>
              <a:rPr lang="en-US" altLang="zh-TW" dirty="0"/>
              <a:t>3-5 </a:t>
            </a:r>
            <a:r>
              <a:rPr lang="zh-TW" altLang="en-US" dirty="0"/>
              <a:t>秒內構思會發生甚麼交通衝突</a:t>
            </a:r>
            <a:endParaRPr lang="en-US" altLang="zh-TW" dirty="0"/>
          </a:p>
          <a:p>
            <a:r>
              <a:rPr lang="zh-TW" altLang="en-US" dirty="0"/>
              <a:t> 大於</a:t>
            </a:r>
            <a:r>
              <a:rPr lang="en-US" altLang="zh-TW" dirty="0"/>
              <a:t>0.7</a:t>
            </a:r>
            <a:r>
              <a:rPr lang="zh-TW" altLang="en-US" dirty="0"/>
              <a:t>小於</a:t>
            </a:r>
            <a:r>
              <a:rPr lang="en-US" altLang="zh-TW" dirty="0"/>
              <a:t>0.9</a:t>
            </a:r>
            <a:endParaRPr lang="zh-TW" altLang="en-US" dirty="0"/>
          </a:p>
        </p:txBody>
      </p:sp>
      <p:sp>
        <p:nvSpPr>
          <p:cNvPr id="4" name="投影片編號版面配置區 3"/>
          <p:cNvSpPr>
            <a:spLocks noGrp="1"/>
          </p:cNvSpPr>
          <p:nvPr>
            <p:ph type="sldNum" sz="quarter" idx="5"/>
          </p:nvPr>
        </p:nvSpPr>
        <p:spPr/>
        <p:txBody>
          <a:bodyPr/>
          <a:lstStyle/>
          <a:p>
            <a:fld id="{91FCDBA7-354A-48CD-8B41-04341B3B0D08}" type="slidenum">
              <a:rPr lang="zh-TW" altLang="en-US" smtClean="0"/>
              <a:t>9</a:t>
            </a:fld>
            <a:endParaRPr lang="zh-TW" altLang="en-US"/>
          </a:p>
        </p:txBody>
      </p:sp>
    </p:spTree>
    <p:extLst>
      <p:ext uri="{BB962C8B-B14F-4D97-AF65-F5344CB8AC3E}">
        <p14:creationId xmlns:p14="http://schemas.microsoft.com/office/powerpoint/2010/main" val="2075864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選擇的短訊任務主要包括工作記憶（即信息的排練）或中央執行（即信息的操作</a:t>
            </a:r>
            <a:r>
              <a:rPr lang="en-US" altLang="zh-TW" dirty="0"/>
              <a:t>/</a:t>
            </a:r>
            <a:r>
              <a:rPr lang="zh-TW" altLang="en-US" dirty="0"/>
              <a:t>生成）過程（</a:t>
            </a:r>
            <a:r>
              <a:rPr lang="en-US" altLang="zh-TW" dirty="0"/>
              <a:t>Baddeley</a:t>
            </a:r>
            <a:r>
              <a:rPr lang="zh-TW" altLang="en-US" dirty="0"/>
              <a:t>，</a:t>
            </a:r>
            <a:r>
              <a:rPr lang="en-US" altLang="zh-TW" dirty="0"/>
              <a:t>1996</a:t>
            </a:r>
            <a:r>
              <a:rPr lang="zh-TW" altLang="en-US" dirty="0"/>
              <a:t>）。</a:t>
            </a:r>
            <a:endParaRPr lang="en-US" altLang="zh-TW" dirty="0"/>
          </a:p>
          <a:p>
            <a:endParaRPr lang="en-US" altLang="zh-TW" dirty="0"/>
          </a:p>
          <a:p>
            <a:r>
              <a:rPr lang="zh-TW" altLang="en-US" dirty="0"/>
              <a:t>先前的研究表明，與需要排練的任務相比，需要操縱</a:t>
            </a:r>
            <a:r>
              <a:rPr lang="en-US" altLang="zh-TW" dirty="0"/>
              <a:t>/</a:t>
            </a:r>
            <a:r>
              <a:rPr lang="zh-TW" altLang="en-US" dirty="0"/>
              <a:t>生成信息的任務會導致更差的駕駛表現</a:t>
            </a:r>
          </a:p>
        </p:txBody>
      </p:sp>
      <p:sp>
        <p:nvSpPr>
          <p:cNvPr id="4" name="投影片編號版面配置區 3"/>
          <p:cNvSpPr>
            <a:spLocks noGrp="1"/>
          </p:cNvSpPr>
          <p:nvPr>
            <p:ph type="sldNum" sz="quarter" idx="5"/>
          </p:nvPr>
        </p:nvSpPr>
        <p:spPr/>
        <p:txBody>
          <a:bodyPr/>
          <a:lstStyle/>
          <a:p>
            <a:fld id="{91FCDBA7-354A-48CD-8B41-04341B3B0D08}" type="slidenum">
              <a:rPr lang="zh-TW" altLang="en-US" smtClean="0"/>
              <a:t>10</a:t>
            </a:fld>
            <a:endParaRPr lang="zh-TW" altLang="en-US"/>
          </a:p>
        </p:txBody>
      </p:sp>
    </p:spTree>
    <p:extLst>
      <p:ext uri="{BB962C8B-B14F-4D97-AF65-F5344CB8AC3E}">
        <p14:creationId xmlns:p14="http://schemas.microsoft.com/office/powerpoint/2010/main" val="23403973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zh-TW" altLang="en-US"/>
              <a:t>按一下以編輯母片標題樣式</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C2826970-7715-48B1-B741-A60AA5D54976}" type="datetimeFigureOut">
              <a:rPr lang="zh-TW" altLang="en-US" smtClean="0"/>
              <a:t>2021/10/6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a:xfrm>
            <a:off x="9255346" y="2750337"/>
            <a:ext cx="1171888" cy="1356442"/>
          </a:xfrm>
        </p:spPr>
        <p:txBody>
          <a:bodyPr/>
          <a:lstStyle/>
          <a:p>
            <a:fld id="{94CEFE07-A10E-4CA8-87E0-96AB71CFA785}" type="slidenum">
              <a:rPr lang="zh-TW" altLang="en-US" smtClean="0"/>
              <a:t>‹#›</a:t>
            </a:fld>
            <a:endParaRPr lang="zh-TW" altLang="en-US"/>
          </a:p>
        </p:txBody>
      </p:sp>
    </p:spTree>
    <p:extLst>
      <p:ext uri="{BB962C8B-B14F-4D97-AF65-F5344CB8AC3E}">
        <p14:creationId xmlns:p14="http://schemas.microsoft.com/office/powerpoint/2010/main" val="4136983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C2826970-7715-48B1-B741-A60AA5D54976}" type="datetimeFigureOut">
              <a:rPr lang="zh-TW" altLang="en-US" smtClean="0"/>
              <a:t>2021/10/6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a:xfrm>
            <a:off x="10729455" y="4711309"/>
            <a:ext cx="1154151" cy="1090789"/>
          </a:xfrm>
        </p:spPr>
        <p:txBody>
          <a:bodyPr/>
          <a:lstStyle/>
          <a:p>
            <a:fld id="{94CEFE07-A10E-4CA8-87E0-96AB71CFA785}" type="slidenum">
              <a:rPr lang="zh-TW" altLang="en-US" smtClean="0"/>
              <a:t>‹#›</a:t>
            </a:fld>
            <a:endParaRPr lang="zh-TW" altLang="en-US"/>
          </a:p>
        </p:txBody>
      </p:sp>
    </p:spTree>
    <p:extLst>
      <p:ext uri="{BB962C8B-B14F-4D97-AF65-F5344CB8AC3E}">
        <p14:creationId xmlns:p14="http://schemas.microsoft.com/office/powerpoint/2010/main" val="4080463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C2826970-7715-48B1-B741-A60AA5D54976}" type="datetimeFigureOut">
              <a:rPr lang="zh-TW" altLang="en-US" smtClean="0"/>
              <a:t>2021/10/6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a:xfrm>
            <a:off x="10729455" y="4711615"/>
            <a:ext cx="1154151" cy="1090789"/>
          </a:xfrm>
        </p:spPr>
        <p:txBody>
          <a:bodyPr/>
          <a:lstStyle/>
          <a:p>
            <a:fld id="{94CEFE07-A10E-4CA8-87E0-96AB71CFA785}" type="slidenum">
              <a:rPr lang="zh-TW" altLang="en-US" smtClean="0"/>
              <a:t>‹#›</a:t>
            </a:fld>
            <a:endParaRPr lang="zh-TW" altLang="en-US"/>
          </a:p>
        </p:txBody>
      </p:sp>
    </p:spTree>
    <p:extLst>
      <p:ext uri="{BB962C8B-B14F-4D97-AF65-F5344CB8AC3E}">
        <p14:creationId xmlns:p14="http://schemas.microsoft.com/office/powerpoint/2010/main" val="2935237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C2826970-7715-48B1-B741-A60AA5D54976}" type="datetimeFigureOut">
              <a:rPr lang="zh-TW" altLang="en-US" smtClean="0"/>
              <a:t>2021/10/6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a:xfrm>
            <a:off x="10729455" y="4709925"/>
            <a:ext cx="1154151" cy="1090789"/>
          </a:xfrm>
        </p:spPr>
        <p:txBody>
          <a:bodyPr/>
          <a:lstStyle/>
          <a:p>
            <a:fld id="{94CEFE07-A10E-4CA8-87E0-96AB71CFA785}" type="slidenum">
              <a:rPr lang="zh-TW" altLang="en-US" smtClean="0"/>
              <a:t>‹#›</a:t>
            </a:fld>
            <a:endParaRPr lang="zh-TW" alt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270146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C2826970-7715-48B1-B741-A60AA5D54976}" type="datetimeFigureOut">
              <a:rPr lang="zh-TW" altLang="en-US" smtClean="0"/>
              <a:t>2021/10/6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a:xfrm>
            <a:off x="10729455" y="4709925"/>
            <a:ext cx="1154151" cy="1090789"/>
          </a:xfrm>
        </p:spPr>
        <p:txBody>
          <a:bodyPr/>
          <a:lstStyle/>
          <a:p>
            <a:fld id="{94CEFE07-A10E-4CA8-87E0-96AB71CFA785}" type="slidenum">
              <a:rPr lang="zh-TW" altLang="en-US" smtClean="0"/>
              <a:t>‹#›</a:t>
            </a:fld>
            <a:endParaRPr lang="zh-TW" altLang="en-US"/>
          </a:p>
        </p:txBody>
      </p:sp>
    </p:spTree>
    <p:extLst>
      <p:ext uri="{BB962C8B-B14F-4D97-AF65-F5344CB8AC3E}">
        <p14:creationId xmlns:p14="http://schemas.microsoft.com/office/powerpoint/2010/main" val="2138840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zh-TW" altLang="en-US"/>
              <a:t>按一下以編輯母片標題樣式</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3" name="Date Placeholder 2"/>
          <p:cNvSpPr>
            <a:spLocks noGrp="1"/>
          </p:cNvSpPr>
          <p:nvPr>
            <p:ph type="dt" sz="half" idx="10"/>
          </p:nvPr>
        </p:nvSpPr>
        <p:spPr/>
        <p:txBody>
          <a:bodyPr/>
          <a:lstStyle/>
          <a:p>
            <a:fld id="{C2826970-7715-48B1-B741-A60AA5D54976}" type="datetimeFigureOut">
              <a:rPr lang="zh-TW" altLang="en-US" smtClean="0"/>
              <a:t>2021/10/6</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94CEFE07-A10E-4CA8-87E0-96AB71CFA785}" type="slidenum">
              <a:rPr lang="zh-TW" altLang="en-US" smtClean="0"/>
              <a:t>‹#›</a:t>
            </a:fld>
            <a:endParaRPr lang="zh-TW" altLang="en-US"/>
          </a:p>
        </p:txBody>
      </p:sp>
    </p:spTree>
    <p:extLst>
      <p:ext uri="{BB962C8B-B14F-4D97-AF65-F5344CB8AC3E}">
        <p14:creationId xmlns:p14="http://schemas.microsoft.com/office/powerpoint/2010/main" val="2976316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zh-TW" altLang="en-US"/>
              <a:t>按一下以編輯母片標題樣式</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3" name="Date Placeholder 2"/>
          <p:cNvSpPr>
            <a:spLocks noGrp="1"/>
          </p:cNvSpPr>
          <p:nvPr>
            <p:ph type="dt" sz="half" idx="10"/>
          </p:nvPr>
        </p:nvSpPr>
        <p:spPr/>
        <p:txBody>
          <a:bodyPr/>
          <a:lstStyle/>
          <a:p>
            <a:fld id="{C2826970-7715-48B1-B741-A60AA5D54976}" type="datetimeFigureOut">
              <a:rPr lang="zh-TW" altLang="en-US" smtClean="0"/>
              <a:t>2021/10/6</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94CEFE07-A10E-4CA8-87E0-96AB71CFA785}" type="slidenum">
              <a:rPr lang="zh-TW" altLang="en-US" smtClean="0"/>
              <a:t>‹#›</a:t>
            </a:fld>
            <a:endParaRPr lang="zh-TW" altLang="en-US"/>
          </a:p>
        </p:txBody>
      </p:sp>
    </p:spTree>
    <p:extLst>
      <p:ext uri="{BB962C8B-B14F-4D97-AF65-F5344CB8AC3E}">
        <p14:creationId xmlns:p14="http://schemas.microsoft.com/office/powerpoint/2010/main" val="3649417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C2826970-7715-48B1-B741-A60AA5D54976}" type="datetimeFigureOut">
              <a:rPr lang="zh-TW" altLang="en-US" smtClean="0"/>
              <a:t>2021/10/6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4CEFE07-A10E-4CA8-87E0-96AB71CFA785}" type="slidenum">
              <a:rPr lang="zh-TW" altLang="en-US" smtClean="0"/>
              <a:t>‹#›</a:t>
            </a:fld>
            <a:endParaRPr lang="zh-TW" altLang="en-US"/>
          </a:p>
        </p:txBody>
      </p:sp>
    </p:spTree>
    <p:extLst>
      <p:ext uri="{BB962C8B-B14F-4D97-AF65-F5344CB8AC3E}">
        <p14:creationId xmlns:p14="http://schemas.microsoft.com/office/powerpoint/2010/main" val="2543374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C2826970-7715-48B1-B741-A60AA5D54976}" type="datetimeFigureOut">
              <a:rPr lang="zh-TW" altLang="en-US" smtClean="0"/>
              <a:t>2021/10/6</a:t>
            </a:fld>
            <a:endParaRPr lang="zh-TW" altLang="en-US"/>
          </a:p>
        </p:txBody>
      </p:sp>
      <p:sp>
        <p:nvSpPr>
          <p:cNvPr id="5" name="Footer Placeholder 4"/>
          <p:cNvSpPr>
            <a:spLocks noGrp="1"/>
          </p:cNvSpPr>
          <p:nvPr>
            <p:ph type="ftr" sz="quarter" idx="11"/>
          </p:nvPr>
        </p:nvSpPr>
        <p:spPr>
          <a:xfrm>
            <a:off x="680321" y="5936188"/>
            <a:ext cx="6126805" cy="365125"/>
          </a:xfrm>
        </p:spPr>
        <p:txBody>
          <a:bodyPr/>
          <a:lstStyle/>
          <a:p>
            <a:endParaRPr lang="zh-TW" alt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94CEFE07-A10E-4CA8-87E0-96AB71CFA785}" type="slidenum">
              <a:rPr lang="zh-TW" altLang="en-US" smtClean="0"/>
              <a:t>‹#›</a:t>
            </a:fld>
            <a:endParaRPr lang="zh-TW" altLang="en-US"/>
          </a:p>
        </p:txBody>
      </p:sp>
    </p:spTree>
    <p:extLst>
      <p:ext uri="{BB962C8B-B14F-4D97-AF65-F5344CB8AC3E}">
        <p14:creationId xmlns:p14="http://schemas.microsoft.com/office/powerpoint/2010/main" val="1507835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C2826970-7715-48B1-B741-A60AA5D54976}" type="datetimeFigureOut">
              <a:rPr lang="zh-TW" altLang="en-US" smtClean="0"/>
              <a:t>2021/10/6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4CEFE07-A10E-4CA8-87E0-96AB71CFA785}" type="slidenum">
              <a:rPr lang="zh-TW" altLang="en-US" smtClean="0"/>
              <a:t>‹#›</a:t>
            </a:fld>
            <a:endParaRPr lang="zh-TW" altLang="en-US"/>
          </a:p>
        </p:txBody>
      </p:sp>
    </p:spTree>
    <p:extLst>
      <p:ext uri="{BB962C8B-B14F-4D97-AF65-F5344CB8AC3E}">
        <p14:creationId xmlns:p14="http://schemas.microsoft.com/office/powerpoint/2010/main" val="726991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zh-TW" altLang="en-US"/>
              <a:t>按一下以編輯母片標題樣式</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C2826970-7715-48B1-B741-A60AA5D54976}" type="datetimeFigureOut">
              <a:rPr lang="zh-TW" altLang="en-US" smtClean="0"/>
              <a:t>2021/10/6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a:xfrm>
            <a:off x="10729455" y="2869895"/>
            <a:ext cx="1154151" cy="1090789"/>
          </a:xfrm>
        </p:spPr>
        <p:txBody>
          <a:bodyPr/>
          <a:lstStyle/>
          <a:p>
            <a:fld id="{94CEFE07-A10E-4CA8-87E0-96AB71CFA785}" type="slidenum">
              <a:rPr lang="zh-TW" altLang="en-US" smtClean="0"/>
              <a:t>‹#›</a:t>
            </a:fld>
            <a:endParaRPr lang="zh-TW" altLang="en-US"/>
          </a:p>
        </p:txBody>
      </p:sp>
    </p:spTree>
    <p:extLst>
      <p:ext uri="{BB962C8B-B14F-4D97-AF65-F5344CB8AC3E}">
        <p14:creationId xmlns:p14="http://schemas.microsoft.com/office/powerpoint/2010/main" val="3263888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C2826970-7715-48B1-B741-A60AA5D54976}" type="datetimeFigureOut">
              <a:rPr lang="zh-TW" altLang="en-US" smtClean="0"/>
              <a:t>2021/10/6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4CEFE07-A10E-4CA8-87E0-96AB71CFA785}" type="slidenum">
              <a:rPr lang="zh-TW" altLang="en-US" smtClean="0"/>
              <a:t>‹#›</a:t>
            </a:fld>
            <a:endParaRPr lang="zh-TW" altLang="en-US"/>
          </a:p>
        </p:txBody>
      </p:sp>
    </p:spTree>
    <p:extLst>
      <p:ext uri="{BB962C8B-B14F-4D97-AF65-F5344CB8AC3E}">
        <p14:creationId xmlns:p14="http://schemas.microsoft.com/office/powerpoint/2010/main" val="3697415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680322" y="3030008"/>
            <a:ext cx="4698355" cy="2906179"/>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5594123" y="3030008"/>
            <a:ext cx="4700059" cy="2906179"/>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C2826970-7715-48B1-B741-A60AA5D54976}" type="datetimeFigureOut">
              <a:rPr lang="zh-TW" altLang="en-US" smtClean="0"/>
              <a:t>2021/10/6</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94CEFE07-A10E-4CA8-87E0-96AB71CFA785}" type="slidenum">
              <a:rPr lang="zh-TW" altLang="en-US" smtClean="0"/>
              <a:t>‹#›</a:t>
            </a:fld>
            <a:endParaRPr lang="zh-TW" altLang="en-US"/>
          </a:p>
        </p:txBody>
      </p:sp>
    </p:spTree>
    <p:extLst>
      <p:ext uri="{BB962C8B-B14F-4D97-AF65-F5344CB8AC3E}">
        <p14:creationId xmlns:p14="http://schemas.microsoft.com/office/powerpoint/2010/main" val="183906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C2826970-7715-48B1-B741-A60AA5D54976}" type="datetimeFigureOut">
              <a:rPr lang="zh-TW" altLang="en-US" smtClean="0"/>
              <a:t>2021/10/6</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94CEFE07-A10E-4CA8-87E0-96AB71CFA785}" type="slidenum">
              <a:rPr lang="zh-TW" altLang="en-US" smtClean="0"/>
              <a:t>‹#›</a:t>
            </a:fld>
            <a:endParaRPr lang="zh-TW" altLang="en-US"/>
          </a:p>
        </p:txBody>
      </p:sp>
    </p:spTree>
    <p:extLst>
      <p:ext uri="{BB962C8B-B14F-4D97-AF65-F5344CB8AC3E}">
        <p14:creationId xmlns:p14="http://schemas.microsoft.com/office/powerpoint/2010/main" val="3880561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C2826970-7715-48B1-B741-A60AA5D54976}" type="datetimeFigureOut">
              <a:rPr lang="zh-TW" altLang="en-US" smtClean="0"/>
              <a:t>2021/10/6</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94CEFE07-A10E-4CA8-87E0-96AB71CFA785}" type="slidenum">
              <a:rPr lang="zh-TW" altLang="en-US" smtClean="0"/>
              <a:t>‹#›</a:t>
            </a:fld>
            <a:endParaRPr lang="zh-TW" altLang="en-US"/>
          </a:p>
        </p:txBody>
      </p:sp>
    </p:spTree>
    <p:extLst>
      <p:ext uri="{BB962C8B-B14F-4D97-AF65-F5344CB8AC3E}">
        <p14:creationId xmlns:p14="http://schemas.microsoft.com/office/powerpoint/2010/main" val="566404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zh-TW" altLang="en-US"/>
              <a:t>按一下以編輯母片標題樣式</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C2826970-7715-48B1-B741-A60AA5D54976}" type="datetimeFigureOut">
              <a:rPr lang="zh-TW" altLang="en-US" smtClean="0"/>
              <a:t>2021/10/6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4CEFE07-A10E-4CA8-87E0-96AB71CFA785}" type="slidenum">
              <a:rPr lang="zh-TW" altLang="en-US" smtClean="0"/>
              <a:t>‹#›</a:t>
            </a:fld>
            <a:endParaRPr lang="zh-TW" altLang="en-US"/>
          </a:p>
        </p:txBody>
      </p:sp>
    </p:spTree>
    <p:extLst>
      <p:ext uri="{BB962C8B-B14F-4D97-AF65-F5344CB8AC3E}">
        <p14:creationId xmlns:p14="http://schemas.microsoft.com/office/powerpoint/2010/main" val="2099638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C2826970-7715-48B1-B741-A60AA5D54976}" type="datetimeFigureOut">
              <a:rPr lang="zh-TW" altLang="en-US" smtClean="0"/>
              <a:t>2021/10/6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4CEFE07-A10E-4CA8-87E0-96AB71CFA785}" type="slidenum">
              <a:rPr lang="zh-TW" altLang="en-US" smtClean="0"/>
              <a:t>‹#›</a:t>
            </a:fld>
            <a:endParaRPr lang="zh-TW" altLang="en-US"/>
          </a:p>
        </p:txBody>
      </p:sp>
    </p:spTree>
    <p:extLst>
      <p:ext uri="{BB962C8B-B14F-4D97-AF65-F5344CB8AC3E}">
        <p14:creationId xmlns:p14="http://schemas.microsoft.com/office/powerpoint/2010/main" val="3899274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2826970-7715-48B1-B741-A60AA5D54976}" type="datetimeFigureOut">
              <a:rPr lang="zh-TW" altLang="en-US" smtClean="0"/>
              <a:t>2021/10/6</a:t>
            </a:fld>
            <a:endParaRPr lang="zh-TW" alt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94CEFE07-A10E-4CA8-87E0-96AB71CFA785}" type="slidenum">
              <a:rPr lang="zh-TW" altLang="en-US" smtClean="0"/>
              <a:t>‹#›</a:t>
            </a:fld>
            <a:endParaRPr lang="zh-TW" altLang="en-US"/>
          </a:p>
        </p:txBody>
      </p:sp>
    </p:spTree>
    <p:extLst>
      <p:ext uri="{BB962C8B-B14F-4D97-AF65-F5344CB8AC3E}">
        <p14:creationId xmlns:p14="http://schemas.microsoft.com/office/powerpoint/2010/main" val="215458591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94305EC-C9EC-46D3-9FEF-19FAFBA3F8F8}"/>
              </a:ext>
            </a:extLst>
          </p:cNvPr>
          <p:cNvSpPr>
            <a:spLocks noGrp="1"/>
          </p:cNvSpPr>
          <p:nvPr>
            <p:ph type="ctrTitle"/>
          </p:nvPr>
        </p:nvSpPr>
        <p:spPr/>
        <p:txBody>
          <a:bodyPr>
            <a:normAutofit fontScale="90000"/>
          </a:bodyPr>
          <a:lstStyle/>
          <a:p>
            <a:r>
              <a:rPr lang="zh-TW" altLang="en-US" dirty="0"/>
              <a:t>使用模糊信號檢測理論 </a:t>
            </a:r>
            <a:r>
              <a:rPr lang="en-US" altLang="zh-TW" dirty="0"/>
              <a:t>(</a:t>
            </a:r>
            <a:r>
              <a:rPr lang="en-US" altLang="zh-TW" dirty="0" err="1"/>
              <a:t>fSDT</a:t>
            </a:r>
            <a:r>
              <a:rPr lang="en-US" altLang="zh-TW" dirty="0"/>
              <a:t>) </a:t>
            </a:r>
            <a:r>
              <a:rPr lang="zh-TW" altLang="en-US" dirty="0"/>
              <a:t>研究短訊對危險感知的影響</a:t>
            </a:r>
          </a:p>
        </p:txBody>
      </p:sp>
      <p:sp>
        <p:nvSpPr>
          <p:cNvPr id="3" name="副標題 2">
            <a:extLst>
              <a:ext uri="{FF2B5EF4-FFF2-40B4-BE49-F238E27FC236}">
                <a16:creationId xmlns:a16="http://schemas.microsoft.com/office/drawing/2014/main" id="{6FD1019C-93AE-4065-899D-DA27DD5ECBAC}"/>
              </a:ext>
            </a:extLst>
          </p:cNvPr>
          <p:cNvSpPr>
            <a:spLocks noGrp="1"/>
          </p:cNvSpPr>
          <p:nvPr>
            <p:ph type="subTitle" idx="1"/>
          </p:nvPr>
        </p:nvSpPr>
        <p:spPr>
          <a:xfrm>
            <a:off x="680322" y="4394039"/>
            <a:ext cx="8144134" cy="2463961"/>
          </a:xfrm>
        </p:spPr>
        <p:txBody>
          <a:bodyPr/>
          <a:lstStyle/>
          <a:p>
            <a:pPr algn="l"/>
            <a:r>
              <a:rPr lang="zh-TW" altLang="en-US" sz="1400" dirty="0"/>
              <a:t>報告者</a:t>
            </a:r>
            <a:r>
              <a:rPr lang="en-US" altLang="zh-TW" sz="1400" dirty="0"/>
              <a:t>:</a:t>
            </a:r>
            <a:r>
              <a:rPr lang="zh-TW" altLang="en-US" sz="1400" dirty="0"/>
              <a:t>陳善治</a:t>
            </a:r>
            <a:endParaRPr lang="en-US" altLang="zh-TW" sz="1400" dirty="0"/>
          </a:p>
          <a:p>
            <a:pPr algn="l"/>
            <a:r>
              <a:rPr lang="zh-TW" altLang="en-US" sz="1400" dirty="0"/>
              <a:t>指導教授</a:t>
            </a:r>
            <a:r>
              <a:rPr lang="en-US" altLang="zh-TW" sz="1400" dirty="0"/>
              <a:t>:</a:t>
            </a:r>
            <a:r>
              <a:rPr lang="zh-TW" altLang="en-US" sz="1400" dirty="0"/>
              <a:t>柳永青 教授</a:t>
            </a:r>
            <a:endParaRPr lang="en-US" altLang="zh-TW" sz="1400" dirty="0"/>
          </a:p>
          <a:p>
            <a:pPr algn="l"/>
            <a:r>
              <a:rPr lang="zh-TW" altLang="en-US" sz="1400" dirty="0"/>
              <a:t>期刊作者</a:t>
            </a:r>
            <a:r>
              <a:rPr lang="en-US" altLang="zh-TW" sz="1400" dirty="0"/>
              <a:t>:Rondell Burge , Alex Chaparro </a:t>
            </a:r>
          </a:p>
          <a:p>
            <a:pPr algn="l"/>
            <a:r>
              <a:rPr lang="zh-TW" altLang="en-US" sz="1400" dirty="0"/>
              <a:t>關鍵字</a:t>
            </a:r>
            <a:r>
              <a:rPr lang="en-US" altLang="zh-TW" sz="1400" dirty="0"/>
              <a:t>:</a:t>
            </a:r>
            <a:r>
              <a:rPr lang="zh-TW" altLang="en-US" sz="1400" dirty="0"/>
              <a:t>危險認知、司機分心、發訊息、模糊信號檢測</a:t>
            </a:r>
          </a:p>
          <a:p>
            <a:pPr algn="l"/>
            <a:endParaRPr lang="en-US" altLang="zh-TW" sz="1400" dirty="0"/>
          </a:p>
          <a:p>
            <a:pPr algn="l"/>
            <a:endParaRPr lang="zh-TW" altLang="en-US" dirty="0"/>
          </a:p>
        </p:txBody>
      </p:sp>
    </p:spTree>
    <p:extLst>
      <p:ext uri="{BB962C8B-B14F-4D97-AF65-F5344CB8AC3E}">
        <p14:creationId xmlns:p14="http://schemas.microsoft.com/office/powerpoint/2010/main" val="2515370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D81AFD6-CB7B-4369-9ACC-FD23CA3E5426}"/>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6EF447BB-5117-44FF-8F41-5968C5976510}"/>
              </a:ext>
            </a:extLst>
          </p:cNvPr>
          <p:cNvSpPr>
            <a:spLocks noGrp="1"/>
          </p:cNvSpPr>
          <p:nvPr>
            <p:ph idx="1"/>
          </p:nvPr>
        </p:nvSpPr>
        <p:spPr/>
        <p:txBody>
          <a:bodyPr>
            <a:normAutofit/>
          </a:bodyPr>
          <a:lstStyle/>
          <a:p>
            <a:r>
              <a:rPr lang="zh-TW" altLang="en-US" dirty="0"/>
              <a:t>流程；</a:t>
            </a:r>
            <a:endParaRPr lang="en-US" altLang="zh-TW" dirty="0"/>
          </a:p>
          <a:p>
            <a:pPr marL="457200" indent="-457200">
              <a:buFont typeface="+mj-lt"/>
              <a:buAutoNum type="arabicPeriod"/>
            </a:pPr>
            <a:r>
              <a:rPr lang="zh-TW" altLang="en-US" sz="2000" dirty="0"/>
              <a:t>參與者通過簡短的駕駛場景對研究進行了解釋。</a:t>
            </a:r>
            <a:endParaRPr lang="en-US" altLang="zh-TW" sz="2000" dirty="0"/>
          </a:p>
          <a:p>
            <a:pPr marL="457200" indent="-457200">
              <a:buFont typeface="+mj-lt"/>
              <a:buAutoNum type="arabicPeriod"/>
            </a:pPr>
            <a:r>
              <a:rPr lang="zh-TW" altLang="en-US" sz="2000" dirty="0"/>
              <a:t>開始了實驗的練習階段，包括單獨練習發短訊任務、單獨練習駕駛任務以及每次發短訊任務時練習駕駛任務。 </a:t>
            </a:r>
            <a:endParaRPr lang="en-US" altLang="zh-TW" sz="2000" dirty="0"/>
          </a:p>
          <a:p>
            <a:pPr marL="457200" indent="-457200">
              <a:buFont typeface="+mj-lt"/>
              <a:buAutoNum type="arabicPeriod"/>
            </a:pPr>
            <a:r>
              <a:rPr lang="zh-TW" altLang="en-US" sz="2000" dirty="0"/>
              <a:t>一旦參與者完成任務並完全了解，就會開始進行實驗階段。</a:t>
            </a:r>
            <a:endParaRPr lang="en-US" altLang="zh-TW" sz="2000" dirty="0"/>
          </a:p>
          <a:p>
            <a:pPr marL="457200" indent="-457200">
              <a:buFont typeface="+mj-lt"/>
              <a:buAutoNum type="arabicPeriod"/>
            </a:pPr>
            <a:r>
              <a:rPr lang="zh-TW" altLang="en-US" sz="2000" dirty="0"/>
              <a:t>短訊任務要求參與者重複一個 </a:t>
            </a:r>
            <a:r>
              <a:rPr lang="en-US" altLang="zh-TW" sz="2000" dirty="0"/>
              <a:t>7 </a:t>
            </a:r>
            <a:r>
              <a:rPr lang="zh-TW" altLang="en-US" sz="2000" dirty="0"/>
              <a:t>位數的電話號碼（排練）或回復一個開放式問題（生成），例如，“你最喜歡哪家餐廳？但不允許對短訊進行更正。實驗塊有一半試驗是作為基線的無文本條件。 每種類型的實驗數量都是固定的，但會是以隨機的方式出現。</a:t>
            </a:r>
          </a:p>
        </p:txBody>
      </p:sp>
    </p:spTree>
    <p:extLst>
      <p:ext uri="{BB962C8B-B14F-4D97-AF65-F5344CB8AC3E}">
        <p14:creationId xmlns:p14="http://schemas.microsoft.com/office/powerpoint/2010/main" val="2421061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B2A3024-663E-427D-B3D1-AB12DC2D13C1}"/>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49500493-341D-49FB-852A-1ADEF8E533C1}"/>
              </a:ext>
            </a:extLst>
          </p:cNvPr>
          <p:cNvSpPr>
            <a:spLocks noGrp="1"/>
          </p:cNvSpPr>
          <p:nvPr>
            <p:ph idx="1"/>
          </p:nvPr>
        </p:nvSpPr>
        <p:spPr/>
        <p:txBody>
          <a:bodyPr>
            <a:normAutofit/>
          </a:bodyPr>
          <a:lstStyle/>
          <a:p>
            <a:r>
              <a:rPr lang="en-US" altLang="zh-TW" sz="2000" dirty="0"/>
              <a:t>6.</a:t>
            </a:r>
            <a:r>
              <a:rPr lang="zh-TW" altLang="en-US" sz="2000" dirty="0"/>
              <a:t>參與者都被要求像在現實世界中駕駛一樣查看駕駛場景，並通過按下位於方向盤上的按鈕來反應任何需要規避動作以避免碰撞或接近碰撞事件的事件。每個場景要在參與者反應之後結束，或在反應太晚而無法避免碰撞事件時結束。</a:t>
            </a:r>
            <a:endParaRPr lang="en-US" altLang="zh-TW" sz="2000" dirty="0"/>
          </a:p>
          <a:p>
            <a:r>
              <a:rPr lang="en-US" altLang="zh-TW" sz="2000" dirty="0"/>
              <a:t>7.</a:t>
            </a:r>
            <a:r>
              <a:rPr lang="zh-TW" altLang="en-US" sz="2000" dirty="0"/>
              <a:t>在每個場景的開頭都包含一個 </a:t>
            </a:r>
            <a:r>
              <a:rPr lang="en-US" altLang="zh-TW" sz="2000" dirty="0"/>
              <a:t>3 </a:t>
            </a:r>
            <a:r>
              <a:rPr lang="zh-TW" altLang="en-US" sz="2000" dirty="0"/>
              <a:t>秒的無短訊緩衝區，以便參與者有時間適應場景。在一半的場景中，參與者被隨機發送一條訊息。 任務一直持續到每個駕駛場景結束。</a:t>
            </a:r>
            <a:endParaRPr lang="en-US" altLang="zh-TW" sz="2000" dirty="0"/>
          </a:p>
          <a:p>
            <a:r>
              <a:rPr lang="zh-TW" altLang="en-US" sz="2000" dirty="0"/>
              <a:t>實驗需要 </a:t>
            </a:r>
            <a:r>
              <a:rPr lang="en-US" altLang="zh-TW" sz="2000" dirty="0"/>
              <a:t>1.75</a:t>
            </a:r>
            <a:r>
              <a:rPr lang="zh-TW" altLang="en-US" sz="2000" dirty="0"/>
              <a:t> </a:t>
            </a:r>
            <a:r>
              <a:rPr lang="en-US" altLang="zh-TW" sz="2000" dirty="0"/>
              <a:t>-</a:t>
            </a:r>
            <a:r>
              <a:rPr lang="zh-TW" altLang="en-US" sz="2000" dirty="0"/>
              <a:t> </a:t>
            </a:r>
            <a:r>
              <a:rPr lang="en-US" altLang="zh-TW" sz="2000" dirty="0"/>
              <a:t>2 </a:t>
            </a:r>
            <a:r>
              <a:rPr lang="zh-TW" altLang="en-US" sz="2000" dirty="0"/>
              <a:t>小時才能完成。</a:t>
            </a:r>
          </a:p>
        </p:txBody>
      </p:sp>
    </p:spTree>
    <p:extLst>
      <p:ext uri="{BB962C8B-B14F-4D97-AF65-F5344CB8AC3E}">
        <p14:creationId xmlns:p14="http://schemas.microsoft.com/office/powerpoint/2010/main" val="2048490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D12B876-4A77-4B6F-81D2-7C254B483FFA}"/>
              </a:ext>
            </a:extLst>
          </p:cNvPr>
          <p:cNvSpPr>
            <a:spLocks noGrp="1"/>
          </p:cNvSpPr>
          <p:nvPr>
            <p:ph type="title"/>
          </p:nvPr>
        </p:nvSpPr>
        <p:spPr/>
        <p:txBody>
          <a:bodyPr/>
          <a:lstStyle/>
          <a:p>
            <a:r>
              <a:rPr lang="zh-TW" altLang="en-US" dirty="0"/>
              <a:t>結論</a:t>
            </a:r>
          </a:p>
        </p:txBody>
      </p:sp>
      <p:sp>
        <p:nvSpPr>
          <p:cNvPr id="3" name="內容版面配置區 2">
            <a:extLst>
              <a:ext uri="{FF2B5EF4-FFF2-40B4-BE49-F238E27FC236}">
                <a16:creationId xmlns:a16="http://schemas.microsoft.com/office/drawing/2014/main" id="{4AE7EC58-5ADB-4C7E-9018-E2647DFC323D}"/>
              </a:ext>
            </a:extLst>
          </p:cNvPr>
          <p:cNvSpPr>
            <a:spLocks noGrp="1"/>
          </p:cNvSpPr>
          <p:nvPr>
            <p:ph idx="1"/>
          </p:nvPr>
        </p:nvSpPr>
        <p:spPr/>
        <p:txBody>
          <a:bodyPr/>
          <a:lstStyle/>
          <a:p>
            <a:r>
              <a:rPr lang="en-US" altLang="zh-TW" dirty="0"/>
              <a:t>FSTD</a:t>
            </a:r>
            <a:r>
              <a:rPr lang="zh-TW" altLang="en-US" dirty="0"/>
              <a:t>的計算</a:t>
            </a:r>
            <a:endParaRPr lang="en-US" altLang="zh-TW" dirty="0"/>
          </a:p>
          <a:p>
            <a:pPr lvl="1"/>
            <a:r>
              <a:rPr lang="en-US" altLang="zh-TW" dirty="0" err="1"/>
              <a:t>fSDT</a:t>
            </a:r>
            <a:r>
              <a:rPr lang="en-US" altLang="zh-TW" dirty="0"/>
              <a:t> </a:t>
            </a:r>
            <a:r>
              <a:rPr lang="zh-TW" altLang="en-US" dirty="0"/>
              <a:t>用於評估危險反應行為，將碰撞發生可能性的專家評級和參與者反應信度評級用作為模糊映射函數（即世界狀態（</a:t>
            </a:r>
            <a:r>
              <a:rPr lang="en-US" altLang="zh-TW" dirty="0"/>
              <a:t>s</a:t>
            </a:r>
            <a:r>
              <a:rPr lang="zh-TW" altLang="en-US" dirty="0"/>
              <a:t>）和反應值（</a:t>
            </a:r>
            <a:r>
              <a:rPr lang="en-US" altLang="zh-TW" dirty="0"/>
              <a:t>r</a:t>
            </a:r>
            <a:r>
              <a:rPr lang="zh-TW" altLang="en-US" dirty="0"/>
              <a:t>））。（即</a:t>
            </a:r>
            <a:r>
              <a:rPr lang="zh-TW" altLang="en-US"/>
              <a:t>命中、漏失、</a:t>
            </a:r>
            <a:r>
              <a:rPr lang="zh-TW" altLang="en-US" dirty="0"/>
              <a:t>誤警、正棄）。</a:t>
            </a:r>
            <a:endParaRPr lang="en-US" altLang="zh-TW" dirty="0"/>
          </a:p>
          <a:p>
            <a:pPr lvl="1"/>
            <a:r>
              <a:rPr lang="en-US" altLang="zh-TW" dirty="0"/>
              <a:t>SDT</a:t>
            </a:r>
            <a:r>
              <a:rPr lang="zh-TW" altLang="en-US" dirty="0"/>
              <a:t>的參數計算不適用於此分析，</a:t>
            </a:r>
            <a:r>
              <a:rPr lang="zh-TW" altLang="en-US" dirty="0">
                <a:solidFill>
                  <a:srgbClr val="FF0000"/>
                </a:solidFill>
              </a:rPr>
              <a:t>因為試驗次數相對較少，並且沒有分配成員誤報的情況</a:t>
            </a:r>
            <a:r>
              <a:rPr lang="zh-TW" altLang="en-US" dirty="0"/>
              <a:t>。替代的非參數 </a:t>
            </a:r>
            <a:r>
              <a:rPr lang="en-US" altLang="zh-TW" dirty="0"/>
              <a:t>SDT </a:t>
            </a:r>
            <a:r>
              <a:rPr lang="zh-TW" altLang="en-US" dirty="0"/>
              <a:t>指數，特別是 </a:t>
            </a:r>
            <a:r>
              <a:rPr lang="en-US" altLang="zh-TW" dirty="0"/>
              <a:t>A’ </a:t>
            </a:r>
            <a:r>
              <a:rPr lang="zh-TW" altLang="en-US" dirty="0"/>
              <a:t>和 </a:t>
            </a:r>
            <a:r>
              <a:rPr lang="en-US" altLang="zh-TW" dirty="0"/>
              <a:t>B’’(A :</a:t>
            </a:r>
            <a:r>
              <a:rPr lang="zh-TW" altLang="en-US" dirty="0"/>
              <a:t>計算靈敏度，</a:t>
            </a:r>
            <a:r>
              <a:rPr lang="en-US" altLang="zh-TW" dirty="0"/>
              <a:t>b :</a:t>
            </a:r>
            <a:r>
              <a:rPr lang="zh-TW" altLang="en-US" dirty="0"/>
              <a:t>計算反應偏差</a:t>
            </a:r>
            <a:r>
              <a:rPr lang="en-US" altLang="zh-TW" dirty="0"/>
              <a:t>)</a:t>
            </a:r>
            <a:r>
              <a:rPr lang="zh-TW" altLang="en-US" dirty="0"/>
              <a:t>，已經很好地建立起來， </a:t>
            </a:r>
            <a:r>
              <a:rPr lang="en-US" altLang="zh-TW" dirty="0"/>
              <a:t>(</a:t>
            </a:r>
            <a:r>
              <a:rPr lang="da-DK" altLang="zh-TW" dirty="0"/>
              <a:t>Pollack </a:t>
            </a:r>
            <a:r>
              <a:rPr lang="da-DK" altLang="zh-TW" dirty="0">
                <a:latin typeface="Abadi" panose="020B0604020104020204" pitchFamily="34" charset="0"/>
              </a:rPr>
              <a:t>&amp;</a:t>
            </a:r>
            <a:r>
              <a:rPr lang="da-DK" altLang="zh-TW" dirty="0"/>
              <a:t> Norman, 1964; Donaldson, 1992; See et al., 1997).</a:t>
            </a:r>
            <a:r>
              <a:rPr lang="zh-TW" altLang="en-US" dirty="0"/>
              <a:t>對於不滿足傳統 </a:t>
            </a:r>
            <a:r>
              <a:rPr lang="en-US" altLang="zh-TW" dirty="0"/>
              <a:t>SDT </a:t>
            </a:r>
            <a:r>
              <a:rPr lang="zh-TW" altLang="en-US" dirty="0"/>
              <a:t>假設的範例是有利的，尤其是在警覺實驗中。</a:t>
            </a:r>
            <a:endParaRPr lang="en-US" altLang="zh-TW" dirty="0"/>
          </a:p>
          <a:p>
            <a:pPr lvl="1"/>
            <a:endParaRPr lang="zh-TW" altLang="en-US" dirty="0"/>
          </a:p>
        </p:txBody>
      </p:sp>
    </p:spTree>
    <p:extLst>
      <p:ext uri="{BB962C8B-B14F-4D97-AF65-F5344CB8AC3E}">
        <p14:creationId xmlns:p14="http://schemas.microsoft.com/office/powerpoint/2010/main" val="1499577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714371B-7F8A-4408-AA70-5B7393D65A15}"/>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A2D59974-DC15-4370-8C18-7318FC68980D}"/>
              </a:ext>
            </a:extLst>
          </p:cNvPr>
          <p:cNvSpPr>
            <a:spLocks noGrp="1"/>
          </p:cNvSpPr>
          <p:nvPr>
            <p:ph idx="1"/>
          </p:nvPr>
        </p:nvSpPr>
        <p:spPr>
          <a:xfrm>
            <a:off x="680321" y="2336873"/>
            <a:ext cx="4550047" cy="3599316"/>
          </a:xfrm>
        </p:spPr>
        <p:txBody>
          <a:bodyPr/>
          <a:lstStyle/>
          <a:p>
            <a:r>
              <a:rPr lang="zh-TW" altLang="en-US" dirty="0"/>
              <a:t>靈敏度 </a:t>
            </a:r>
            <a:r>
              <a:rPr lang="en-US" altLang="zh-TW" dirty="0"/>
              <a:t>A’</a:t>
            </a:r>
          </a:p>
          <a:p>
            <a:pPr lvl="1"/>
            <a:r>
              <a:rPr lang="zh-TW" altLang="en-US" dirty="0"/>
              <a:t>使用 </a:t>
            </a:r>
            <a:r>
              <a:rPr lang="en-US" altLang="zh-TW" dirty="0"/>
              <a:t>2 * 3 </a:t>
            </a:r>
            <a:r>
              <a:rPr lang="zh-TW" altLang="en-US" dirty="0"/>
              <a:t>重複測量方差分析來檢查三種不同的短訊條件和駕駛環境對敏感度測量的影響。 發現短訊條件對靈敏度的影響是顯著的。</a:t>
            </a:r>
            <a:endParaRPr lang="en-US" altLang="zh-TW" dirty="0"/>
          </a:p>
          <a:p>
            <a:pPr lvl="1"/>
            <a:r>
              <a:rPr lang="zh-TW" altLang="en-US" dirty="0"/>
              <a:t>基線條件</a:t>
            </a:r>
            <a:r>
              <a:rPr lang="en-US" altLang="zh-TW" dirty="0"/>
              <a:t>(baseline condition)</a:t>
            </a:r>
            <a:r>
              <a:rPr lang="zh-TW" altLang="en-US" dirty="0"/>
              <a:t>導致比兩種短訊任務更高的靈敏度水平 </a:t>
            </a:r>
            <a:r>
              <a:rPr lang="en-US" altLang="zh-TW" dirty="0"/>
              <a:t>(p &lt; 0.05)</a:t>
            </a:r>
            <a:r>
              <a:rPr lang="zh-TW" altLang="en-US" dirty="0"/>
              <a:t>，城市條件下基線的敏感度更高 </a:t>
            </a:r>
            <a:r>
              <a:rPr lang="en-US" altLang="zh-TW" dirty="0"/>
              <a:t>(p &lt; 0.05)</a:t>
            </a:r>
            <a:r>
              <a:rPr lang="zh-TW" altLang="en-US" dirty="0"/>
              <a:t>。</a:t>
            </a:r>
            <a:endParaRPr lang="en-US" altLang="zh-TW" dirty="0"/>
          </a:p>
          <a:p>
            <a:pPr lvl="1"/>
            <a:endParaRPr lang="en-US" altLang="zh-TW" dirty="0"/>
          </a:p>
          <a:p>
            <a:pPr lvl="1"/>
            <a:endParaRPr lang="en-US" altLang="zh-TW" dirty="0"/>
          </a:p>
          <a:p>
            <a:pPr marL="0" indent="0">
              <a:buNone/>
            </a:pPr>
            <a:endParaRPr lang="zh-TW" altLang="en-US" dirty="0"/>
          </a:p>
        </p:txBody>
      </p:sp>
      <p:pic>
        <p:nvPicPr>
          <p:cNvPr id="4" name="圖片 3">
            <a:extLst>
              <a:ext uri="{FF2B5EF4-FFF2-40B4-BE49-F238E27FC236}">
                <a16:creationId xmlns:a16="http://schemas.microsoft.com/office/drawing/2014/main" id="{64D14BBB-C477-4B34-AE25-58D75D0D36C5}"/>
              </a:ext>
            </a:extLst>
          </p:cNvPr>
          <p:cNvPicPr>
            <a:picLocks noChangeAspect="1"/>
          </p:cNvPicPr>
          <p:nvPr/>
        </p:nvPicPr>
        <p:blipFill rotWithShape="1">
          <a:blip r:embed="rId3"/>
          <a:srcRect l="60921" t="19883" r="16579" b="55321"/>
          <a:stretch/>
        </p:blipFill>
        <p:spPr>
          <a:xfrm>
            <a:off x="6096000" y="2634544"/>
            <a:ext cx="5415679" cy="3357088"/>
          </a:xfrm>
          <a:prstGeom prst="rect">
            <a:avLst/>
          </a:prstGeom>
        </p:spPr>
      </p:pic>
    </p:spTree>
    <p:extLst>
      <p:ext uri="{BB962C8B-B14F-4D97-AF65-F5344CB8AC3E}">
        <p14:creationId xmlns:p14="http://schemas.microsoft.com/office/powerpoint/2010/main" val="3591180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A0CA079-1989-4F97-8EAA-21FFCE14FDCB}"/>
              </a:ext>
            </a:extLst>
          </p:cNvPr>
          <p:cNvSpPr>
            <a:spLocks noGrp="1"/>
          </p:cNvSpPr>
          <p:nvPr>
            <p:ph type="title"/>
          </p:nvPr>
        </p:nvSpPr>
        <p:spPr/>
        <p:txBody>
          <a:bodyPr/>
          <a:lstStyle/>
          <a:p>
            <a:endParaRPr lang="zh-TW" altLang="en-US" dirty="0"/>
          </a:p>
        </p:txBody>
      </p:sp>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D18A1102-D305-4187-9A70-3E5A33863DBF}"/>
                  </a:ext>
                </a:extLst>
              </p:cNvPr>
              <p:cNvSpPr>
                <a:spLocks noGrp="1"/>
              </p:cNvSpPr>
              <p:nvPr>
                <p:ph idx="1"/>
              </p:nvPr>
            </p:nvSpPr>
            <p:spPr>
              <a:xfrm>
                <a:off x="680321" y="2336873"/>
                <a:ext cx="4647583" cy="3599316"/>
              </a:xfrm>
            </p:spPr>
            <p:txBody>
              <a:bodyPr/>
              <a:lstStyle/>
              <a:p>
                <a:r>
                  <a:rPr lang="zh-TW" altLang="en-US" dirty="0"/>
                  <a:t>反應偏差 </a:t>
                </a:r>
                <a:r>
                  <a:rPr lang="en-US" altLang="zh-TW" dirty="0"/>
                  <a:t>:</a:t>
                </a:r>
                <a14:m>
                  <m:oMath xmlns:m="http://schemas.openxmlformats.org/officeDocument/2006/math">
                    <m:sSub>
                      <m:sSubPr>
                        <m:ctrlPr>
                          <a:rPr lang="en-US" altLang="zh-TW" i="1" smtClean="0">
                            <a:latin typeface="Cambria Math" panose="02040503050406030204" pitchFamily="18" charset="0"/>
                          </a:rPr>
                        </m:ctrlPr>
                      </m:sSubPr>
                      <m:e>
                        <m:r>
                          <a:rPr lang="en-US" altLang="zh-TW" i="1" smtClean="0">
                            <a:latin typeface="Cambria Math" panose="02040503050406030204" pitchFamily="18" charset="0"/>
                          </a:rPr>
                          <m:t>𝐵</m:t>
                        </m:r>
                      </m:e>
                      <m:sub>
                        <m:r>
                          <a:rPr lang="en-US" altLang="zh-TW" i="1" smtClean="0">
                            <a:latin typeface="Cambria Math" panose="02040503050406030204" pitchFamily="18" charset="0"/>
                          </a:rPr>
                          <m:t>𝐷</m:t>
                        </m:r>
                      </m:sub>
                    </m:sSub>
                  </m:oMath>
                </a14:m>
                <a:endParaRPr lang="en-US" altLang="zh-TW" dirty="0"/>
              </a:p>
              <a:p>
                <a:pPr lvl="1"/>
                <a:r>
                  <a:rPr lang="zh-TW" altLang="en-US" dirty="0"/>
                  <a:t>重複測量方差分析發現，在短訊條件和駕駛環境中對反應偏差有顯著的影響。</a:t>
                </a:r>
                <a:endParaRPr lang="en-US" altLang="zh-TW" dirty="0"/>
              </a:p>
              <a:p>
                <a:pPr lvl="1"/>
                <a:r>
                  <a:rPr lang="zh-TW" altLang="en-US" dirty="0"/>
                  <a:t>事後測試表明，基線條件與發短訊任務相比導致更多的反應偏差（</a:t>
                </a:r>
                <a:r>
                  <a:rPr lang="en-US" altLang="zh-TW" dirty="0"/>
                  <a:t>p&lt;0.05</a:t>
                </a:r>
                <a:r>
                  <a:rPr lang="zh-TW" altLang="en-US" dirty="0"/>
                  <a:t>）。 </a:t>
                </a:r>
                <a:endParaRPr lang="en-US" altLang="zh-TW" dirty="0"/>
              </a:p>
              <a:p>
                <a:pPr lvl="1"/>
                <a:r>
                  <a:rPr lang="zh-TW" altLang="en-US" dirty="0"/>
                  <a:t>總體而言，發現城市環境比高速公路環境導致更多的反應偏差（</a:t>
                </a:r>
                <a:r>
                  <a:rPr lang="en-US" altLang="zh-TW" dirty="0"/>
                  <a:t>p &lt; 0.05</a:t>
                </a:r>
                <a:r>
                  <a:rPr lang="zh-TW" altLang="en-US" dirty="0"/>
                  <a:t>）</a:t>
                </a:r>
                <a:endParaRPr lang="en-US" altLang="zh-TW" dirty="0"/>
              </a:p>
            </p:txBody>
          </p:sp>
        </mc:Choice>
        <mc:Fallback>
          <p:sp>
            <p:nvSpPr>
              <p:cNvPr id="3" name="內容版面配置區 2">
                <a:extLst>
                  <a:ext uri="{FF2B5EF4-FFF2-40B4-BE49-F238E27FC236}">
                    <a16:creationId xmlns:a16="http://schemas.microsoft.com/office/drawing/2014/main" id="{D18A1102-D305-4187-9A70-3E5A33863DBF}"/>
                  </a:ext>
                </a:extLst>
              </p:cNvPr>
              <p:cNvSpPr>
                <a:spLocks noGrp="1" noRot="1" noChangeAspect="1" noMove="1" noResize="1" noEditPoints="1" noAdjustHandles="1" noChangeArrowheads="1" noChangeShapeType="1" noTextEdit="1"/>
              </p:cNvSpPr>
              <p:nvPr>
                <p:ph idx="1"/>
              </p:nvPr>
            </p:nvSpPr>
            <p:spPr>
              <a:xfrm>
                <a:off x="680321" y="2336873"/>
                <a:ext cx="4647583" cy="3599316"/>
              </a:xfrm>
              <a:blipFill>
                <a:blip r:embed="rId3"/>
                <a:stretch>
                  <a:fillRect l="-1837" t="-2538" r="-1312"/>
                </a:stretch>
              </a:blipFill>
            </p:spPr>
            <p:txBody>
              <a:bodyPr/>
              <a:lstStyle/>
              <a:p>
                <a:r>
                  <a:rPr lang="zh-TW" altLang="en-US">
                    <a:noFill/>
                  </a:rPr>
                  <a:t> </a:t>
                </a:r>
              </a:p>
            </p:txBody>
          </p:sp>
        </mc:Fallback>
      </mc:AlternateContent>
      <p:pic>
        <p:nvPicPr>
          <p:cNvPr id="4" name="圖片 3">
            <a:extLst>
              <a:ext uri="{FF2B5EF4-FFF2-40B4-BE49-F238E27FC236}">
                <a16:creationId xmlns:a16="http://schemas.microsoft.com/office/drawing/2014/main" id="{9EC8E6CB-AB3C-4A28-9EDD-185ADB32F65B}"/>
              </a:ext>
            </a:extLst>
          </p:cNvPr>
          <p:cNvPicPr>
            <a:picLocks noChangeAspect="1"/>
          </p:cNvPicPr>
          <p:nvPr/>
        </p:nvPicPr>
        <p:blipFill rotWithShape="1">
          <a:blip r:embed="rId4"/>
          <a:srcRect l="61780" t="49423" r="15666" b="27288"/>
          <a:stretch/>
        </p:blipFill>
        <p:spPr>
          <a:xfrm>
            <a:off x="5396440" y="2336874"/>
            <a:ext cx="6196828" cy="3599316"/>
          </a:xfrm>
          <a:prstGeom prst="rect">
            <a:avLst/>
          </a:prstGeom>
        </p:spPr>
      </p:pic>
    </p:spTree>
    <p:extLst>
      <p:ext uri="{BB962C8B-B14F-4D97-AF65-F5344CB8AC3E}">
        <p14:creationId xmlns:p14="http://schemas.microsoft.com/office/powerpoint/2010/main" val="1025144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3F33B31-9F07-439C-AFBE-876AFCE49F48}"/>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CEA5CB00-F7E0-4A24-96AA-9149F50310A3}"/>
              </a:ext>
            </a:extLst>
          </p:cNvPr>
          <p:cNvSpPr>
            <a:spLocks noGrp="1"/>
          </p:cNvSpPr>
          <p:nvPr>
            <p:ph idx="1"/>
          </p:nvPr>
        </p:nvSpPr>
        <p:spPr>
          <a:xfrm>
            <a:off x="680322" y="2336873"/>
            <a:ext cx="4405026" cy="3599316"/>
          </a:xfrm>
        </p:spPr>
        <p:txBody>
          <a:bodyPr>
            <a:normAutofit/>
          </a:bodyPr>
          <a:lstStyle/>
          <a:p>
            <a:r>
              <a:rPr lang="zh-TW" altLang="en-US" dirty="0"/>
              <a:t>對危險的反應時間</a:t>
            </a:r>
            <a:endParaRPr lang="en-US" altLang="zh-TW" dirty="0"/>
          </a:p>
          <a:p>
            <a:pPr lvl="1"/>
            <a:r>
              <a:rPr lang="zh-TW" altLang="en-US" dirty="0"/>
              <a:t>反應時間 </a:t>
            </a:r>
            <a:r>
              <a:rPr lang="en-US" altLang="zh-TW" dirty="0"/>
              <a:t>(RT) </a:t>
            </a:r>
            <a:r>
              <a:rPr lang="zh-TW" altLang="en-US" dirty="0"/>
              <a:t>是從場景結束到反應時間計算的</a:t>
            </a:r>
            <a:endParaRPr lang="en-US" altLang="zh-TW" dirty="0"/>
          </a:p>
          <a:p>
            <a:pPr lvl="2"/>
            <a:r>
              <a:rPr lang="en-US" altLang="zh-TW" dirty="0"/>
              <a:t>1.</a:t>
            </a:r>
            <a:r>
              <a:rPr lang="zh-TW" altLang="en-US" dirty="0"/>
              <a:t>有反應</a:t>
            </a:r>
            <a:r>
              <a:rPr lang="en-US" altLang="zh-TW" dirty="0"/>
              <a:t>:</a:t>
            </a:r>
            <a:r>
              <a:rPr lang="zh-TW" altLang="en-US" dirty="0"/>
              <a:t>場景</a:t>
            </a:r>
            <a:r>
              <a:rPr lang="zh-TW" altLang="en-US" u="sng" dirty="0"/>
              <a:t>開始</a:t>
            </a:r>
            <a:r>
              <a:rPr lang="zh-TW" altLang="en-US" dirty="0"/>
              <a:t>到</a:t>
            </a:r>
            <a:r>
              <a:rPr lang="zh-TW" altLang="en-US" u="sng" dirty="0"/>
              <a:t>按下按鈕</a:t>
            </a:r>
            <a:r>
              <a:rPr lang="zh-TW" altLang="en-US" dirty="0"/>
              <a:t>。</a:t>
            </a:r>
            <a:endParaRPr lang="en-US" altLang="zh-TW" dirty="0"/>
          </a:p>
          <a:p>
            <a:pPr lvl="2"/>
            <a:r>
              <a:rPr lang="en-US" altLang="zh-TW" dirty="0"/>
              <a:t>2.</a:t>
            </a:r>
            <a:r>
              <a:rPr lang="zh-TW" altLang="en-US" dirty="0"/>
              <a:t>無反應</a:t>
            </a:r>
            <a:r>
              <a:rPr lang="en-US" altLang="zh-TW" dirty="0"/>
              <a:t>:</a:t>
            </a:r>
            <a:r>
              <a:rPr lang="zh-TW" altLang="en-US" dirty="0"/>
              <a:t>場景</a:t>
            </a:r>
            <a:r>
              <a:rPr lang="zh-TW" altLang="en-US" u="sng" dirty="0"/>
              <a:t>開始</a:t>
            </a:r>
            <a:r>
              <a:rPr lang="zh-TW" altLang="en-US" dirty="0"/>
              <a:t>到</a:t>
            </a:r>
            <a:r>
              <a:rPr lang="zh-TW" altLang="en-US" u="sng" dirty="0"/>
              <a:t>意外無法避免</a:t>
            </a:r>
            <a:r>
              <a:rPr lang="en-US" altLang="zh-TW" u="sng" dirty="0"/>
              <a:t>(</a:t>
            </a:r>
            <a:r>
              <a:rPr lang="zh-TW" altLang="en-US" u="sng" dirty="0"/>
              <a:t>碰撞前</a:t>
            </a:r>
            <a:r>
              <a:rPr lang="en-US" altLang="zh-TW" u="sng" dirty="0"/>
              <a:t>1.7</a:t>
            </a:r>
            <a:r>
              <a:rPr lang="zh-TW" altLang="en-US" u="sng" dirty="0"/>
              <a:t>秒</a:t>
            </a:r>
            <a:r>
              <a:rPr lang="en-US" altLang="zh-TW" u="sng" dirty="0"/>
              <a:t>)</a:t>
            </a:r>
            <a:r>
              <a:rPr lang="zh-TW" altLang="en-US" dirty="0"/>
              <a:t>。</a:t>
            </a:r>
            <a:endParaRPr lang="en-US" altLang="zh-TW" dirty="0"/>
          </a:p>
          <a:p>
            <a:pPr lvl="1"/>
            <a:r>
              <a:rPr lang="zh-TW" altLang="en-US" dirty="0"/>
              <a:t>總體而言，與短訊條件相比，無短訊條件的反應和場景結束之間有更長的時間（</a:t>
            </a:r>
            <a:r>
              <a:rPr lang="en-US" altLang="zh-TW" dirty="0"/>
              <a:t>p &lt; 0.001</a:t>
            </a:r>
            <a:r>
              <a:rPr lang="zh-TW" altLang="en-US" dirty="0"/>
              <a:t>）</a:t>
            </a:r>
            <a:endParaRPr lang="en-US" altLang="zh-TW" dirty="0"/>
          </a:p>
          <a:p>
            <a:pPr lvl="1"/>
            <a:r>
              <a:rPr lang="zh-TW" altLang="en-US" dirty="0"/>
              <a:t>重複電話號碼任務和基線任誤不顯著</a:t>
            </a:r>
            <a:endParaRPr lang="en-US" altLang="zh-TW" dirty="0"/>
          </a:p>
        </p:txBody>
      </p:sp>
      <p:pic>
        <p:nvPicPr>
          <p:cNvPr id="4" name="圖片 3">
            <a:extLst>
              <a:ext uri="{FF2B5EF4-FFF2-40B4-BE49-F238E27FC236}">
                <a16:creationId xmlns:a16="http://schemas.microsoft.com/office/drawing/2014/main" id="{5310DA2D-33EB-41EC-A392-A3C358FF0207}"/>
              </a:ext>
            </a:extLst>
          </p:cNvPr>
          <p:cNvPicPr>
            <a:picLocks noChangeAspect="1"/>
          </p:cNvPicPr>
          <p:nvPr/>
        </p:nvPicPr>
        <p:blipFill rotWithShape="1">
          <a:blip r:embed="rId3"/>
          <a:srcRect l="62763" t="35330" r="16974" b="42456"/>
          <a:stretch/>
        </p:blipFill>
        <p:spPr>
          <a:xfrm>
            <a:off x="5674886" y="2310906"/>
            <a:ext cx="5836792" cy="3599316"/>
          </a:xfrm>
          <a:prstGeom prst="rect">
            <a:avLst/>
          </a:prstGeom>
        </p:spPr>
      </p:pic>
      <p:sp>
        <p:nvSpPr>
          <p:cNvPr id="5" name="文字方塊 4">
            <a:extLst>
              <a:ext uri="{FF2B5EF4-FFF2-40B4-BE49-F238E27FC236}">
                <a16:creationId xmlns:a16="http://schemas.microsoft.com/office/drawing/2014/main" id="{268C4D4E-16D0-40DE-A238-90779EEE1998}"/>
              </a:ext>
            </a:extLst>
          </p:cNvPr>
          <p:cNvSpPr txBox="1"/>
          <p:nvPr/>
        </p:nvSpPr>
        <p:spPr>
          <a:xfrm>
            <a:off x="6384758" y="6033333"/>
            <a:ext cx="4957010" cy="646331"/>
          </a:xfrm>
          <a:prstGeom prst="rect">
            <a:avLst/>
          </a:prstGeom>
          <a:noFill/>
        </p:spPr>
        <p:txBody>
          <a:bodyPr wrap="square" rtlCol="0">
            <a:spAutoFit/>
          </a:bodyPr>
          <a:lstStyle/>
          <a:p>
            <a:r>
              <a:rPr lang="zh-TW" altLang="en-US" dirty="0"/>
              <a:t>不同短訊條件下的平均反應時間（以秒為單位）</a:t>
            </a:r>
          </a:p>
          <a:p>
            <a:endParaRPr lang="zh-TW" altLang="en-US" dirty="0"/>
          </a:p>
        </p:txBody>
      </p:sp>
    </p:spTree>
    <p:extLst>
      <p:ext uri="{BB962C8B-B14F-4D97-AF65-F5344CB8AC3E}">
        <p14:creationId xmlns:p14="http://schemas.microsoft.com/office/powerpoint/2010/main" val="200623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C07B4CD-E996-4A16-B915-D3295906B90B}"/>
              </a:ext>
            </a:extLst>
          </p:cNvPr>
          <p:cNvSpPr>
            <a:spLocks noGrp="1"/>
          </p:cNvSpPr>
          <p:nvPr>
            <p:ph type="title"/>
          </p:nvPr>
        </p:nvSpPr>
        <p:spPr/>
        <p:txBody>
          <a:bodyPr/>
          <a:lstStyle/>
          <a:p>
            <a:r>
              <a:rPr lang="zh-TW" altLang="en-US" dirty="0"/>
              <a:t>討論</a:t>
            </a:r>
          </a:p>
        </p:txBody>
      </p:sp>
      <p:sp>
        <p:nvSpPr>
          <p:cNvPr id="3" name="內容版面配置區 2">
            <a:extLst>
              <a:ext uri="{FF2B5EF4-FFF2-40B4-BE49-F238E27FC236}">
                <a16:creationId xmlns:a16="http://schemas.microsoft.com/office/drawing/2014/main" id="{04477D8B-CC27-4A64-B44C-40D679D69EA0}"/>
              </a:ext>
            </a:extLst>
          </p:cNvPr>
          <p:cNvSpPr>
            <a:spLocks noGrp="1"/>
          </p:cNvSpPr>
          <p:nvPr>
            <p:ph idx="1"/>
          </p:nvPr>
        </p:nvSpPr>
        <p:spPr/>
        <p:txBody>
          <a:bodyPr/>
          <a:lstStyle/>
          <a:p>
            <a:r>
              <a:rPr lang="zh-TW" altLang="en-US" dirty="0"/>
              <a:t>具體而言，與僅駕駛條件相比，在駕駛時發短訊會導致敏感性降低，而採用更保守的反應偏差，並導致駕駛員對危險的反應較晚。</a:t>
            </a:r>
            <a:endParaRPr lang="en-US" altLang="zh-TW" dirty="0"/>
          </a:p>
          <a:p>
            <a:r>
              <a:rPr lang="zh-TW" altLang="en-US" dirty="0"/>
              <a:t>僅駕駛條件是城市和高速公路條件之間唯一不同的條件，</a:t>
            </a:r>
            <a:r>
              <a:rPr lang="zh-TW" altLang="en-US" dirty="0">
                <a:solidFill>
                  <a:srgbClr val="FF0000"/>
                </a:solidFill>
              </a:rPr>
              <a:t>城市條件下的敏感性更高</a:t>
            </a:r>
            <a:r>
              <a:rPr lang="zh-TW" altLang="en-US" dirty="0"/>
              <a:t>。由於感知到的風險增加，司機可能更擅長區分城市中的危險和非危險。</a:t>
            </a:r>
            <a:endParaRPr lang="en-US" altLang="zh-TW" dirty="0"/>
          </a:p>
          <a:p>
            <a:r>
              <a:rPr lang="zh-TW" altLang="en-US" dirty="0"/>
              <a:t>值得注意的是，基線和發短訊的任務並沒有什麼不同。 也就是說，當檢測到事件並被視為危險時，駕駛員在發短訊任務中的反應時間相似。</a:t>
            </a:r>
          </a:p>
        </p:txBody>
      </p:sp>
    </p:spTree>
    <p:extLst>
      <p:ext uri="{BB962C8B-B14F-4D97-AF65-F5344CB8AC3E}">
        <p14:creationId xmlns:p14="http://schemas.microsoft.com/office/powerpoint/2010/main" val="2937892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1D4D61E-C3D6-40C0-869E-8238D4DC6FE1}"/>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69DEFA5F-42FD-4DCF-AB0D-8C0DE4AED905}"/>
              </a:ext>
            </a:extLst>
          </p:cNvPr>
          <p:cNvSpPr>
            <a:spLocks noGrp="1"/>
          </p:cNvSpPr>
          <p:nvPr>
            <p:ph idx="1"/>
          </p:nvPr>
        </p:nvSpPr>
        <p:spPr/>
        <p:txBody>
          <a:bodyPr/>
          <a:lstStyle/>
          <a:p>
            <a:r>
              <a:rPr lang="zh-TW" altLang="en-US" dirty="0"/>
              <a:t>現實世界的影響和設計建議</a:t>
            </a:r>
            <a:endParaRPr lang="en-US" altLang="zh-TW" dirty="0"/>
          </a:p>
          <a:p>
            <a:pPr lvl="1"/>
            <a:r>
              <a:rPr lang="zh-TW" altLang="en-US" dirty="0"/>
              <a:t>研究強調了短訊對駕駛行為的影響時考慮多種因素的重要性。短訊影響了駕駛任務，這可能導致駕駛環境中更多的危險被忽略。</a:t>
            </a:r>
            <a:endParaRPr lang="en-US" altLang="zh-TW" dirty="0"/>
          </a:p>
          <a:p>
            <a:pPr lvl="1"/>
            <a:r>
              <a:rPr lang="zh-TW" altLang="en-US" dirty="0"/>
              <a:t>汽車行業可發展包含先進的警告系統和增強現實系統，這可能有助於規避駕駛員分心的一些負面影響。在過濾干擾因素和關注重要信息方面，這可能有助於認知負荷過重的駕駛員 確定相關的情境訊息。</a:t>
            </a:r>
            <a:endParaRPr lang="en-US" altLang="zh-TW" dirty="0"/>
          </a:p>
          <a:p>
            <a:pPr lvl="1"/>
            <a:r>
              <a:rPr lang="zh-TW" altLang="en-US" dirty="0"/>
              <a:t>還需要更多的研究來探索系統的誤報率以及駕駛員對技術的依賴如何影響駕駛員的表現。</a:t>
            </a:r>
          </a:p>
        </p:txBody>
      </p:sp>
    </p:spTree>
    <p:extLst>
      <p:ext uri="{BB962C8B-B14F-4D97-AF65-F5344CB8AC3E}">
        <p14:creationId xmlns:p14="http://schemas.microsoft.com/office/powerpoint/2010/main" val="2413501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C63D20E-57A1-4F09-9B69-3454083FCAE7}"/>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C857F0F7-19E2-436C-8E0C-B144E1C60BB8}"/>
              </a:ext>
            </a:extLst>
          </p:cNvPr>
          <p:cNvSpPr>
            <a:spLocks noGrp="1"/>
          </p:cNvSpPr>
          <p:nvPr>
            <p:ph idx="1"/>
          </p:nvPr>
        </p:nvSpPr>
        <p:spPr/>
        <p:txBody>
          <a:bodyPr/>
          <a:lstStyle/>
          <a:p>
            <a:r>
              <a:rPr lang="zh-TW" altLang="en-US" dirty="0"/>
              <a:t>限制</a:t>
            </a:r>
            <a:r>
              <a:rPr lang="en-US" altLang="zh-TW" dirty="0"/>
              <a:t>:</a:t>
            </a:r>
          </a:p>
          <a:p>
            <a:pPr lvl="1"/>
            <a:r>
              <a:rPr lang="zh-TW" altLang="en-US" dirty="0"/>
              <a:t>發短訊時有無執行危險感知任務以外的其他駕駛動作，例如是否要增加其他駕駛動作（例如，轉向、速度操縱等）肯定會影響結果，有可能對危險感知過程造成更多干擾。</a:t>
            </a:r>
            <a:endParaRPr lang="en-US" altLang="zh-TW" dirty="0"/>
          </a:p>
          <a:p>
            <a:r>
              <a:rPr lang="zh-TW" altLang="en-US" dirty="0"/>
              <a:t>未來發展方向</a:t>
            </a:r>
            <a:endParaRPr lang="en-US" altLang="zh-TW" dirty="0"/>
          </a:p>
          <a:p>
            <a:pPr lvl="1"/>
            <a:r>
              <a:rPr lang="zh-TW" altLang="en-US" dirty="0"/>
              <a:t>應明確比較 </a:t>
            </a:r>
            <a:r>
              <a:rPr lang="en-US" altLang="zh-TW" dirty="0" err="1"/>
              <a:t>fSDT</a:t>
            </a:r>
            <a:r>
              <a:rPr lang="en-US" altLang="zh-TW" dirty="0"/>
              <a:t> </a:t>
            </a:r>
            <a:r>
              <a:rPr lang="zh-TW" altLang="en-US" dirty="0"/>
              <a:t>和 </a:t>
            </a:r>
            <a:r>
              <a:rPr lang="en-US" altLang="zh-TW" dirty="0"/>
              <a:t>SDT </a:t>
            </a:r>
            <a:r>
              <a:rPr lang="zh-TW" altLang="en-US" dirty="0"/>
              <a:t>的傳統方法，以表明在危險檢測研究中使用 </a:t>
            </a:r>
            <a:r>
              <a:rPr lang="en-US" altLang="zh-TW" dirty="0"/>
              <a:t>SDT </a:t>
            </a:r>
            <a:r>
              <a:rPr lang="zh-TW" altLang="en-US" dirty="0"/>
              <a:t>的優缺點。 這可以通過更慎重的方法來設計某些</a:t>
            </a:r>
            <a:r>
              <a:rPr lang="zh-TW" altLang="en-US" u="sng" dirty="0"/>
              <a:t>更容易分類的危險情景</a:t>
            </a:r>
            <a:r>
              <a:rPr lang="zh-TW" altLang="en-US" dirty="0"/>
              <a:t>。</a:t>
            </a:r>
            <a:endParaRPr lang="en-US" altLang="zh-TW" dirty="0"/>
          </a:p>
          <a:p>
            <a:pPr lvl="1"/>
            <a:r>
              <a:rPr lang="zh-TW" altLang="en-US" dirty="0"/>
              <a:t>多多納入實際的駕駛情況，讓研究的環境與實際情況相符。</a:t>
            </a:r>
            <a:endParaRPr lang="en-US" altLang="zh-TW" dirty="0"/>
          </a:p>
          <a:p>
            <a:pPr lvl="1"/>
            <a:endParaRPr lang="en-US" altLang="zh-TW" dirty="0"/>
          </a:p>
          <a:p>
            <a:endParaRPr lang="en-US" altLang="zh-TW" dirty="0"/>
          </a:p>
          <a:p>
            <a:pPr lvl="1"/>
            <a:endParaRPr lang="zh-TW" altLang="en-US" dirty="0"/>
          </a:p>
        </p:txBody>
      </p:sp>
    </p:spTree>
    <p:extLst>
      <p:ext uri="{BB962C8B-B14F-4D97-AF65-F5344CB8AC3E}">
        <p14:creationId xmlns:p14="http://schemas.microsoft.com/office/powerpoint/2010/main" val="2686891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970B07F-E393-4114-B87D-1181AAD3F3FC}"/>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FC89DB13-B5C3-494A-91FB-AA100E7BCE2C}"/>
              </a:ext>
            </a:extLst>
          </p:cNvPr>
          <p:cNvSpPr>
            <a:spLocks noGrp="1"/>
          </p:cNvSpPr>
          <p:nvPr>
            <p:ph idx="1"/>
          </p:nvPr>
        </p:nvSpPr>
        <p:spPr/>
        <p:txBody>
          <a:bodyPr>
            <a:normAutofit fontScale="92500"/>
          </a:bodyPr>
          <a:lstStyle/>
          <a:p>
            <a:pPr marL="0" indent="0" algn="ctr">
              <a:buNone/>
            </a:pPr>
            <a:r>
              <a:rPr lang="zh-TW" altLang="en-US" sz="19900" dirty="0"/>
              <a:t>報告結束</a:t>
            </a:r>
          </a:p>
        </p:txBody>
      </p:sp>
    </p:spTree>
    <p:extLst>
      <p:ext uri="{BB962C8B-B14F-4D97-AF65-F5344CB8AC3E}">
        <p14:creationId xmlns:p14="http://schemas.microsoft.com/office/powerpoint/2010/main" val="4260172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26A3DC3-8B38-43E4-9C85-133CD1BA7719}"/>
              </a:ext>
            </a:extLst>
          </p:cNvPr>
          <p:cNvSpPr>
            <a:spLocks noGrp="1"/>
          </p:cNvSpPr>
          <p:nvPr>
            <p:ph type="title"/>
          </p:nvPr>
        </p:nvSpPr>
        <p:spPr/>
        <p:txBody>
          <a:bodyPr/>
          <a:lstStyle/>
          <a:p>
            <a:r>
              <a:rPr lang="zh-TW" altLang="en-US" dirty="0"/>
              <a:t>摘要</a:t>
            </a:r>
          </a:p>
        </p:txBody>
      </p:sp>
      <p:sp>
        <p:nvSpPr>
          <p:cNvPr id="3" name="內容版面配置區 2">
            <a:extLst>
              <a:ext uri="{FF2B5EF4-FFF2-40B4-BE49-F238E27FC236}">
                <a16:creationId xmlns:a16="http://schemas.microsoft.com/office/drawing/2014/main" id="{CA143387-A562-4CB8-966A-247B107AC113}"/>
              </a:ext>
            </a:extLst>
          </p:cNvPr>
          <p:cNvSpPr>
            <a:spLocks noGrp="1"/>
          </p:cNvSpPr>
          <p:nvPr>
            <p:ph idx="1"/>
          </p:nvPr>
        </p:nvSpPr>
        <p:spPr/>
        <p:txBody>
          <a:bodyPr>
            <a:normAutofit/>
          </a:bodyPr>
          <a:lstStyle/>
          <a:p>
            <a:r>
              <a:rPr lang="zh-TW" altLang="en-US" sz="1800" dirty="0">
                <a:latin typeface="微軟正黑體" panose="020B0604030504040204" pitchFamily="34" charset="-120"/>
                <a:ea typeface="微軟正黑體" panose="020B0604030504040204" pitchFamily="34" charset="-120"/>
              </a:rPr>
              <a:t>大多數研究利用對少數離散危險事件</a:t>
            </a:r>
            <a:r>
              <a:rPr lang="en-US" altLang="zh-TW" sz="1800" dirty="0">
                <a:latin typeface="微軟正黑體" panose="020B0604030504040204" pitchFamily="34" charset="-120"/>
                <a:ea typeface="微軟正黑體" panose="020B0604030504040204" pitchFamily="34" charset="-120"/>
              </a:rPr>
              <a:t>(discrete hazardous events)</a:t>
            </a:r>
            <a:r>
              <a:rPr lang="zh-TW" altLang="en-US" sz="1800" dirty="0">
                <a:latin typeface="微軟正黑體" panose="020B0604030504040204" pitchFamily="34" charset="-120"/>
                <a:ea typeface="微軟正黑體" panose="020B0604030504040204" pitchFamily="34" charset="-120"/>
              </a:rPr>
              <a:t>的行為反應（例如，對前車煞車、車道偏離或行人的反應）來評估駕駛員的危險感知能力。</a:t>
            </a:r>
            <a:endParaRPr lang="en-US" altLang="zh-TW" sz="1800" dirty="0">
              <a:latin typeface="微軟正黑體" panose="020B0604030504040204" pitchFamily="34" charset="-120"/>
              <a:ea typeface="微軟正黑體" panose="020B0604030504040204" pitchFamily="34" charset="-120"/>
            </a:endParaRPr>
          </a:p>
          <a:p>
            <a:r>
              <a:rPr lang="zh-TW" altLang="en-US" sz="1800" dirty="0">
                <a:latin typeface="微軟正黑體" panose="020B0604030504040204" pitchFamily="34" charset="-120"/>
                <a:ea typeface="微軟正黑體" panose="020B0604030504040204" pitchFamily="34" charset="-120"/>
              </a:rPr>
              <a:t>本研究的目的是探索在使用 </a:t>
            </a:r>
            <a:r>
              <a:rPr lang="en-US" altLang="zh-TW" sz="1800" dirty="0" err="1">
                <a:latin typeface="微軟正黑體" panose="020B0604030504040204" pitchFamily="34" charset="-120"/>
                <a:ea typeface="微軟正黑體" panose="020B0604030504040204" pitchFamily="34" charset="-120"/>
              </a:rPr>
              <a:t>fSDT</a:t>
            </a:r>
            <a:r>
              <a:rPr lang="en-US" altLang="zh-TW" sz="1800" dirty="0">
                <a:latin typeface="微軟正黑體" panose="020B0604030504040204" pitchFamily="34" charset="-120"/>
                <a:ea typeface="微軟正黑體" panose="020B0604030504040204" pitchFamily="34" charset="-120"/>
              </a:rPr>
              <a:t> </a:t>
            </a:r>
            <a:r>
              <a:rPr lang="zh-TW" altLang="en-US" sz="1800" dirty="0">
                <a:latin typeface="微軟正黑體" panose="020B0604030504040204" pitchFamily="34" charset="-120"/>
                <a:ea typeface="微軟正黑體" panose="020B0604030504040204" pitchFamily="34" charset="-120"/>
              </a:rPr>
              <a:t>指標查看現實世界的駕駛場景時，</a:t>
            </a:r>
            <a:r>
              <a:rPr lang="zh-TW" altLang="en-US" sz="1800" dirty="0">
                <a:solidFill>
                  <a:srgbClr val="FF0000"/>
                </a:solidFill>
                <a:latin typeface="微軟正黑體" panose="020B0604030504040204" pitchFamily="34" charset="-120"/>
                <a:ea typeface="微軟正黑體" panose="020B0604030504040204" pitchFamily="34" charset="-120"/>
              </a:rPr>
              <a:t>執行短訊任務</a:t>
            </a:r>
            <a:r>
              <a:rPr lang="zh-TW" altLang="en-US" sz="1800" dirty="0">
                <a:latin typeface="微軟正黑體" panose="020B0604030504040204" pitchFamily="34" charset="-120"/>
                <a:ea typeface="微軟正黑體" panose="020B0604030504040204" pitchFamily="34" charset="-120"/>
              </a:rPr>
              <a:t>如何影響駕駛員的危險感知能力。</a:t>
            </a:r>
            <a:endParaRPr lang="en-US" altLang="zh-TW" sz="1800" dirty="0">
              <a:latin typeface="微軟正黑體" panose="020B0604030504040204" pitchFamily="34" charset="-120"/>
              <a:ea typeface="微軟正黑體" panose="020B0604030504040204" pitchFamily="34" charset="-120"/>
            </a:endParaRPr>
          </a:p>
          <a:p>
            <a:r>
              <a:rPr lang="zh-TW" altLang="en-US" sz="1800" dirty="0">
                <a:latin typeface="微軟正黑體" panose="020B0604030504040204" pitchFamily="34" charset="-120"/>
                <a:ea typeface="微軟正黑體" panose="020B0604030504040204" pitchFamily="34" charset="-120"/>
              </a:rPr>
              <a:t>結果表明，發短訊會增加心理負擔，降低參與者辨別危險的能力，並降低他們對危險做出反應，這些結果還強調了分心會影響認知資源分配和注意力選擇的複雜性的可能</a:t>
            </a:r>
            <a:r>
              <a:rPr lang="zh-TW" altLang="en-US" sz="1800" dirty="0"/>
              <a:t>。</a:t>
            </a:r>
          </a:p>
        </p:txBody>
      </p:sp>
    </p:spTree>
    <p:extLst>
      <p:ext uri="{BB962C8B-B14F-4D97-AF65-F5344CB8AC3E}">
        <p14:creationId xmlns:p14="http://schemas.microsoft.com/office/powerpoint/2010/main" val="226362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D919DE8-0B90-4913-8F8C-ABD13226B58A}"/>
              </a:ext>
            </a:extLst>
          </p:cNvPr>
          <p:cNvSpPr>
            <a:spLocks noGrp="1"/>
          </p:cNvSpPr>
          <p:nvPr>
            <p:ph type="title"/>
          </p:nvPr>
        </p:nvSpPr>
        <p:spPr/>
        <p:txBody>
          <a:bodyPr/>
          <a:lstStyle/>
          <a:p>
            <a:r>
              <a:rPr lang="zh-TW" altLang="en-US" dirty="0"/>
              <a:t>緒論</a:t>
            </a:r>
          </a:p>
        </p:txBody>
      </p:sp>
      <p:sp>
        <p:nvSpPr>
          <p:cNvPr id="3" name="內容版面配置區 2">
            <a:extLst>
              <a:ext uri="{FF2B5EF4-FFF2-40B4-BE49-F238E27FC236}">
                <a16:creationId xmlns:a16="http://schemas.microsoft.com/office/drawing/2014/main" id="{52AA650A-DDA6-4B13-9BA5-BFF793EA3165}"/>
              </a:ext>
            </a:extLst>
          </p:cNvPr>
          <p:cNvSpPr>
            <a:spLocks noGrp="1"/>
          </p:cNvSpPr>
          <p:nvPr>
            <p:ph idx="1"/>
          </p:nvPr>
        </p:nvSpPr>
        <p:spPr/>
        <p:txBody>
          <a:bodyPr>
            <a:normAutofit/>
          </a:bodyPr>
          <a:lstStyle/>
          <a:p>
            <a:r>
              <a:rPr lang="zh-TW" altLang="en-US" sz="1800" dirty="0"/>
              <a:t>檢測危險道路事件的能力（即危險感知）是唯一與事故相關的駕駛技能（</a:t>
            </a:r>
            <a:r>
              <a:rPr lang="en-US" altLang="zh-TW" sz="1800" dirty="0" err="1"/>
              <a:t>Horswill</a:t>
            </a:r>
            <a:r>
              <a:rPr lang="en-US" altLang="zh-TW" sz="1800" dirty="0"/>
              <a:t> &amp; McKenna</a:t>
            </a:r>
            <a:r>
              <a:rPr lang="zh-TW" altLang="en-US" sz="1800" dirty="0"/>
              <a:t>，</a:t>
            </a:r>
            <a:r>
              <a:rPr lang="en-US" altLang="zh-TW" sz="1800" dirty="0"/>
              <a:t>2004</a:t>
            </a:r>
            <a:r>
              <a:rPr lang="zh-TW" altLang="en-US" sz="1800" dirty="0"/>
              <a:t>）。儘管如此，危險感知在分心駕駛的文獻中受到的關注有限。</a:t>
            </a:r>
            <a:r>
              <a:rPr lang="en-US" altLang="zh-TW" sz="1800" dirty="0"/>
              <a:t>(</a:t>
            </a:r>
            <a:r>
              <a:rPr lang="zh-TW" altLang="en-US" sz="1800" dirty="0"/>
              <a:t>本篇為</a:t>
            </a:r>
            <a:r>
              <a:rPr lang="en-US" altLang="zh-TW" sz="1800" dirty="0"/>
              <a:t>2018)</a:t>
            </a:r>
          </a:p>
          <a:p>
            <a:r>
              <a:rPr lang="zh-TW" altLang="en-US" sz="1800" dirty="0"/>
              <a:t>危險感知與稱為情境意識 </a:t>
            </a:r>
            <a:r>
              <a:rPr lang="en-US" altLang="zh-TW" sz="1800" dirty="0"/>
              <a:t>(SA) </a:t>
            </a:r>
            <a:r>
              <a:rPr lang="zh-TW" altLang="en-US" sz="1800" dirty="0"/>
              <a:t>的認知結構有很大的相關，被定義為對交通環境中危險情況的意識 </a:t>
            </a:r>
            <a:r>
              <a:rPr lang="en-US" altLang="zh-TW" sz="1800" dirty="0"/>
              <a:t>(</a:t>
            </a:r>
            <a:r>
              <a:rPr lang="en-US" altLang="zh-TW" sz="1800" dirty="0" err="1"/>
              <a:t>Gugerty</a:t>
            </a:r>
            <a:r>
              <a:rPr lang="en-US" altLang="zh-TW" sz="1800" dirty="0"/>
              <a:t>, 1997, 2012; </a:t>
            </a:r>
            <a:r>
              <a:rPr lang="en-US" altLang="zh-TW" sz="1800" dirty="0" err="1"/>
              <a:t>Horswill</a:t>
            </a:r>
            <a:r>
              <a:rPr lang="en-US" altLang="zh-TW" sz="1800" dirty="0"/>
              <a:t> &amp; McKenna, 2004)</a:t>
            </a:r>
            <a:r>
              <a:rPr lang="zh-TW" altLang="en-US" sz="1800" dirty="0"/>
              <a:t>。</a:t>
            </a:r>
            <a:endParaRPr lang="en-US" altLang="zh-TW" sz="1800" dirty="0"/>
          </a:p>
          <a:p>
            <a:r>
              <a:rPr lang="zh-TW" altLang="en-US" sz="1800" dirty="0"/>
              <a:t>有經驗的駕駛員比沒有經驗的駕駛員更擅長檢測危險，並強調需要將駕駛危險視為複雜事件，這些事件可以從</a:t>
            </a:r>
            <a:r>
              <a:rPr lang="zh-TW" altLang="en-US" sz="1800" u="sng" dirty="0"/>
              <a:t>一種情況到另一種情況</a:t>
            </a:r>
            <a:r>
              <a:rPr lang="zh-TW" altLang="en-US" sz="1800" dirty="0"/>
              <a:t>以及</a:t>
            </a:r>
            <a:r>
              <a:rPr lang="zh-TW" altLang="en-US" sz="1800" u="sng" dirty="0"/>
              <a:t>一個人面臨另一種情況</a:t>
            </a:r>
            <a:r>
              <a:rPr lang="zh-TW" altLang="en-US" sz="1800" dirty="0"/>
              <a:t>，從而對表現產生不同的影響。</a:t>
            </a:r>
            <a:r>
              <a:rPr lang="en-US" altLang="zh-TW" sz="1800" dirty="0" err="1"/>
              <a:t>Crundall</a:t>
            </a:r>
            <a:r>
              <a:rPr lang="zh-TW" altLang="en-US" sz="1800" dirty="0"/>
              <a:t> </a:t>
            </a:r>
            <a:r>
              <a:rPr lang="en-US" altLang="zh-TW" sz="1800" dirty="0"/>
              <a:t>et al.</a:t>
            </a:r>
            <a:r>
              <a:rPr lang="zh-TW" altLang="en-US" sz="1800" dirty="0"/>
              <a:t>，</a:t>
            </a:r>
            <a:r>
              <a:rPr lang="en-US" altLang="zh-TW" sz="1800" dirty="0"/>
              <a:t>(2012)</a:t>
            </a:r>
          </a:p>
          <a:p>
            <a:r>
              <a:rPr lang="zh-TW" altLang="en-US" sz="1800" dirty="0"/>
              <a:t>駕駛員分心的研究表明，從事次要任務包括發短訊或、電話及</a:t>
            </a:r>
            <a:r>
              <a:rPr lang="en-US" altLang="zh-TW" sz="1800" dirty="0"/>
              <a:t>In-Vehicle Information System (IVIS) </a:t>
            </a:r>
            <a:r>
              <a:rPr lang="zh-TW" altLang="en-US" sz="1800" dirty="0"/>
              <a:t>互動會減慢駕駛員對某些各種道路事件的反應（</a:t>
            </a:r>
            <a:r>
              <a:rPr lang="en-US" altLang="zh-TW" sz="1800" dirty="0" err="1"/>
              <a:t>Brookhuis</a:t>
            </a:r>
            <a:r>
              <a:rPr lang="en-US" altLang="zh-TW" sz="1800" dirty="0"/>
              <a:t>, Vries, &amp; </a:t>
            </a:r>
            <a:r>
              <a:rPr lang="en-US" altLang="zh-TW" sz="1800" dirty="0" err="1"/>
              <a:t>Waard</a:t>
            </a:r>
            <a:r>
              <a:rPr lang="en-US" altLang="zh-TW" sz="1800" dirty="0"/>
              <a:t>, 1991; Strayer &amp; Johnston, 2001)</a:t>
            </a:r>
            <a:r>
              <a:rPr lang="zh-TW" altLang="en-US" sz="1800" dirty="0"/>
              <a:t>。</a:t>
            </a:r>
            <a:endParaRPr lang="en-US" altLang="zh-TW" sz="1800" dirty="0"/>
          </a:p>
          <a:p>
            <a:endParaRPr lang="zh-TW" altLang="en-US" sz="1800" dirty="0"/>
          </a:p>
        </p:txBody>
      </p:sp>
    </p:spTree>
    <p:extLst>
      <p:ext uri="{BB962C8B-B14F-4D97-AF65-F5344CB8AC3E}">
        <p14:creationId xmlns:p14="http://schemas.microsoft.com/office/powerpoint/2010/main" val="2883036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81B4D75-A7F6-4BC2-878C-70CB0204895E}"/>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9A5BDB88-0EE0-4E35-8EAF-9808DCFADD4E}"/>
              </a:ext>
            </a:extLst>
          </p:cNvPr>
          <p:cNvSpPr>
            <a:spLocks noGrp="1"/>
          </p:cNvSpPr>
          <p:nvPr>
            <p:ph idx="1"/>
          </p:nvPr>
        </p:nvSpPr>
        <p:spPr/>
        <p:txBody>
          <a:bodyPr>
            <a:normAutofit/>
          </a:bodyPr>
          <a:lstStyle/>
          <a:p>
            <a:r>
              <a:rPr lang="zh-TW" altLang="en-US" dirty="0"/>
              <a:t>負荷的影響</a:t>
            </a:r>
            <a:endParaRPr lang="en-US" altLang="zh-TW" dirty="0"/>
          </a:p>
          <a:p>
            <a:pPr lvl="1"/>
            <a:r>
              <a:rPr lang="zh-TW" altLang="en-US" dirty="0"/>
              <a:t>對選擇性注意的研究表明，操作員得到的更大的知覺負荷（即增加視覺場景中的元素數量）會需要處理干擾的因素，從而使更多的注意力集中在與目標相關的刺激上 </a:t>
            </a:r>
            <a:r>
              <a:rPr lang="en-US" altLang="zh-TW" dirty="0" err="1"/>
              <a:t>Lavie</a:t>
            </a:r>
            <a:r>
              <a:rPr lang="en-US" altLang="zh-TW" dirty="0"/>
              <a:t>, (2005)</a:t>
            </a:r>
            <a:r>
              <a:rPr lang="zh-TW" altLang="en-US" dirty="0"/>
              <a:t>。</a:t>
            </a:r>
            <a:endParaRPr lang="en-US" altLang="zh-TW" dirty="0"/>
          </a:p>
          <a:p>
            <a:pPr lvl="1"/>
            <a:r>
              <a:rPr lang="zh-TW" altLang="en-US" dirty="0"/>
              <a:t>所有刺激都會被自動處理，直到達到有限的容量，並且認知必然會控制對於區分干擾物和目標。</a:t>
            </a:r>
            <a:r>
              <a:rPr lang="en-US" altLang="zh-TW" dirty="0" err="1"/>
              <a:t>Lavie</a:t>
            </a:r>
            <a:r>
              <a:rPr lang="en-US" altLang="zh-TW" dirty="0"/>
              <a:t>,(2005)</a:t>
            </a:r>
            <a:r>
              <a:rPr lang="zh-TW" altLang="en-US" dirty="0"/>
              <a:t>。</a:t>
            </a:r>
            <a:endParaRPr lang="en-US" altLang="zh-TW" dirty="0"/>
          </a:p>
          <a:p>
            <a:pPr lvl="1"/>
            <a:r>
              <a:rPr lang="zh-TW" altLang="en-US" dirty="0"/>
              <a:t>危險感知的含義是，需要大量感知資源中的複雜駕駛環境。越複雜檢測效果可能會提高。然而，只有在駕駛行為不會難以負荷情況下，才能在高知覺負荷條件下改善危險感知。</a:t>
            </a:r>
            <a:endParaRPr lang="en-US" altLang="zh-TW" dirty="0"/>
          </a:p>
          <a:p>
            <a:pPr lvl="1"/>
            <a:endParaRPr lang="zh-TW" altLang="en-US" dirty="0"/>
          </a:p>
        </p:txBody>
      </p:sp>
    </p:spTree>
    <p:extLst>
      <p:ext uri="{BB962C8B-B14F-4D97-AF65-F5344CB8AC3E}">
        <p14:creationId xmlns:p14="http://schemas.microsoft.com/office/powerpoint/2010/main" val="477763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55E553C-D163-4E7C-8687-7C51BDBF127D}"/>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C1F0BE68-49AF-43C9-9604-DE684A18B168}"/>
              </a:ext>
            </a:extLst>
          </p:cNvPr>
          <p:cNvSpPr>
            <a:spLocks noGrp="1"/>
          </p:cNvSpPr>
          <p:nvPr>
            <p:ph idx="1"/>
          </p:nvPr>
        </p:nvSpPr>
        <p:spPr>
          <a:xfrm>
            <a:off x="680321" y="2032072"/>
            <a:ext cx="10212268" cy="4521127"/>
          </a:xfrm>
        </p:spPr>
        <p:txBody>
          <a:bodyPr>
            <a:normAutofit/>
          </a:bodyPr>
          <a:lstStyle/>
          <a:p>
            <a:r>
              <a:rPr lang="zh-TW" altLang="en-US" dirty="0">
                <a:latin typeface="微軟正黑體" panose="020B0604030504040204" pitchFamily="34" charset="-120"/>
                <a:ea typeface="微軟正黑體" panose="020B0604030504040204" pitchFamily="34" charset="-120"/>
              </a:rPr>
              <a:t>評估駕駛員敏感性</a:t>
            </a:r>
            <a:endParaRPr lang="en-US" altLang="zh-TW" dirty="0">
              <a:latin typeface="微軟正黑體" panose="020B0604030504040204" pitchFamily="34" charset="-120"/>
              <a:ea typeface="微軟正黑體" panose="020B0604030504040204" pitchFamily="34" charset="-120"/>
            </a:endParaRPr>
          </a:p>
          <a:p>
            <a:pPr lvl="1"/>
            <a:r>
              <a:rPr lang="zh-TW" altLang="en-US" dirty="0">
                <a:latin typeface="微軟正黑體" panose="020B0604030504040204" pitchFamily="34" charset="-120"/>
                <a:ea typeface="微軟正黑體" panose="020B0604030504040204" pitchFamily="34" charset="-120"/>
              </a:rPr>
              <a:t>以</a:t>
            </a:r>
            <a:r>
              <a:rPr lang="en-US" altLang="zh-TW" dirty="0">
                <a:latin typeface="微軟正黑體" panose="020B0604030504040204" pitchFamily="34" charset="-120"/>
                <a:ea typeface="微軟正黑體" panose="020B0604030504040204" pitchFamily="34" charset="-120"/>
              </a:rPr>
              <a:t>SDT </a:t>
            </a:r>
            <a:r>
              <a:rPr lang="zh-TW" altLang="en-US" dirty="0">
                <a:latin typeface="微軟正黑體" panose="020B0604030504040204" pitchFamily="34" charset="-120"/>
                <a:ea typeface="微軟正黑體" panose="020B0604030504040204" pitchFamily="34" charset="-120"/>
              </a:rPr>
              <a:t>表示操作員在面對檢測場景時的行為方式</a:t>
            </a:r>
            <a:r>
              <a:rPr lang="en-US" altLang="zh-TW" dirty="0">
                <a:latin typeface="微軟正黑體" panose="020B0604030504040204" pitchFamily="34" charset="-120"/>
                <a:ea typeface="微軟正黑體" panose="020B0604030504040204" pitchFamily="34" charset="-120"/>
              </a:rPr>
              <a:t>:</a:t>
            </a:r>
          </a:p>
          <a:p>
            <a:pPr lvl="2"/>
            <a:r>
              <a:rPr lang="zh-TW" altLang="en-US" dirty="0">
                <a:latin typeface="微軟正黑體" panose="020B0604030504040204" pitchFamily="34" charset="-120"/>
                <a:ea typeface="微軟正黑體" panose="020B0604030504040204" pitchFamily="34" charset="-120"/>
              </a:rPr>
              <a:t>在危險感知方面，信號將是危險事件，噪音包含有關駕駛場景的所有其他傳入信息。駕駛員的任務是確定危險事件的存在，然後做出反應以避免碰撞。</a:t>
            </a:r>
            <a:endParaRPr lang="en-US" altLang="zh-TW" dirty="0">
              <a:latin typeface="微軟正黑體" panose="020B0604030504040204" pitchFamily="34" charset="-120"/>
              <a:ea typeface="微軟正黑體" panose="020B0604030504040204" pitchFamily="34" charset="-120"/>
            </a:endParaRPr>
          </a:p>
          <a:p>
            <a:pPr lvl="2"/>
            <a:r>
              <a:rPr lang="zh-TW" altLang="en-US" dirty="0">
                <a:latin typeface="微軟正黑體" panose="020B0604030504040204" pitchFamily="34" charset="-120"/>
                <a:ea typeface="微軟正黑體" panose="020B0604030504040204" pitchFamily="34" charset="-120"/>
              </a:rPr>
              <a:t>在駕駛研究中分析事件檢測的最常見方法主要關注操作員是否檢測到或錯過了一個事件，</a:t>
            </a:r>
            <a:r>
              <a:rPr lang="zh-TW" altLang="en-US" dirty="0">
                <a:solidFill>
                  <a:srgbClr val="FF0000"/>
                </a:solidFill>
                <a:latin typeface="微軟正黑體" panose="020B0604030504040204" pitchFamily="34" charset="-120"/>
                <a:ea typeface="微軟正黑體" panose="020B0604030504040204" pitchFamily="34" charset="-120"/>
              </a:rPr>
              <a:t>但在很大程度上忽略了誤警和正棄</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lvl="1"/>
            <a:r>
              <a:rPr lang="zh-TW" altLang="en-US" dirty="0">
                <a:latin typeface="微軟正黑體" panose="020B0604030504040204" pitchFamily="34" charset="-120"/>
                <a:ea typeface="微軟正黑體" panose="020B0604030504040204" pitchFamily="34" charset="-120"/>
              </a:rPr>
              <a:t>本研究的目的是探討執行兩種類型的短訊任務（即訊息排練與生成消息）和負荷如何影響駕駛員在 </a:t>
            </a:r>
            <a:r>
              <a:rPr lang="en-US" altLang="zh-TW" dirty="0">
                <a:latin typeface="微軟正黑體" panose="020B0604030504040204" pitchFamily="34" charset="-120"/>
                <a:ea typeface="微軟正黑體" panose="020B0604030504040204" pitchFamily="34" charset="-120"/>
              </a:rPr>
              <a:t>SDT </a:t>
            </a:r>
            <a:r>
              <a:rPr lang="zh-TW" altLang="en-US" u="sng" dirty="0">
                <a:latin typeface="微軟正黑體" panose="020B0604030504040204" pitchFamily="34" charset="-120"/>
                <a:ea typeface="微軟正黑體" panose="020B0604030504040204" pitchFamily="34" charset="-120"/>
              </a:rPr>
              <a:t>敏感性</a:t>
            </a:r>
            <a:r>
              <a:rPr lang="zh-TW" altLang="en-US" dirty="0">
                <a:latin typeface="微軟正黑體" panose="020B0604030504040204" pitchFamily="34" charset="-120"/>
                <a:ea typeface="微軟正黑體" panose="020B0604030504040204" pitchFamily="34" charset="-120"/>
              </a:rPr>
              <a:t>和</a:t>
            </a:r>
            <a:r>
              <a:rPr lang="zh-TW" altLang="en-US" u="sng" dirty="0">
                <a:latin typeface="微軟正黑體" panose="020B0604030504040204" pitchFamily="34" charset="-120"/>
                <a:ea typeface="微軟正黑體" panose="020B0604030504040204" pitchFamily="34" charset="-120"/>
              </a:rPr>
              <a:t>反應偏差</a:t>
            </a:r>
            <a:r>
              <a:rPr lang="zh-TW" altLang="en-US" dirty="0">
                <a:latin typeface="微軟正黑體" panose="020B0604030504040204" pitchFamily="34" charset="-120"/>
                <a:ea typeface="微軟正黑體" panose="020B0604030504040204" pitchFamily="34" charset="-120"/>
              </a:rPr>
              <a:t>計算方面的危險感知。</a:t>
            </a:r>
            <a:endParaRPr lang="en-US" altLang="zh-TW" dirty="0">
              <a:latin typeface="微軟正黑體" panose="020B0604030504040204" pitchFamily="34" charset="-120"/>
              <a:ea typeface="微軟正黑體" panose="020B0604030504040204" pitchFamily="34" charset="-120"/>
            </a:endParaRPr>
          </a:p>
          <a:p>
            <a:pPr lvl="1"/>
            <a:r>
              <a:rPr lang="zh-TW" altLang="en-US" dirty="0">
                <a:latin typeface="微軟正黑體" panose="020B0604030504040204" pitchFamily="34" charset="-120"/>
                <a:ea typeface="微軟正黑體" panose="020B0604030504040204" pitchFamily="34" charset="-120"/>
              </a:rPr>
              <a:t>與 </a:t>
            </a:r>
            <a:r>
              <a:rPr lang="en-US" altLang="zh-TW" dirty="0" err="1">
                <a:latin typeface="微軟正黑體" panose="020B0604030504040204" pitchFamily="34" charset="-120"/>
                <a:ea typeface="微軟正黑體" panose="020B0604030504040204" pitchFamily="34" charset="-120"/>
              </a:rPr>
              <a:t>tSDT</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不同，</a:t>
            </a:r>
            <a:r>
              <a:rPr lang="en-US" altLang="zh-TW" dirty="0" err="1">
                <a:latin typeface="微軟正黑體" panose="020B0604030504040204" pitchFamily="34" charset="-120"/>
                <a:ea typeface="微軟正黑體" panose="020B0604030504040204" pitchFamily="34" charset="-120"/>
              </a:rPr>
              <a:t>tSDT</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要求將任何給定場景分類為包含危險或不包含危險，</a:t>
            </a:r>
            <a:r>
              <a:rPr lang="en-US" altLang="zh-TW" dirty="0" err="1">
                <a:latin typeface="微軟正黑體" panose="020B0604030504040204" pitchFamily="34" charset="-120"/>
                <a:ea typeface="微軟正黑體" panose="020B0604030504040204" pitchFamily="34" charset="-120"/>
              </a:rPr>
              <a:t>fSDT</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允許根據每個場景發展為需要駕駛員反應的情況進行分類。 </a:t>
            </a:r>
            <a:r>
              <a:rPr lang="zh-TW" altLang="en-US" dirty="0">
                <a:solidFill>
                  <a:srgbClr val="FF0000"/>
                </a:solidFill>
                <a:latin typeface="微軟正黑體" panose="020B0604030504040204" pitchFamily="34" charset="-120"/>
                <a:ea typeface="微軟正黑體" panose="020B0604030504040204" pitchFamily="34" charset="-120"/>
              </a:rPr>
              <a:t>避免碰撞或接近碰撞</a:t>
            </a:r>
            <a:r>
              <a:rPr lang="zh-TW" altLang="en-US" dirty="0">
                <a:latin typeface="微軟正黑體" panose="020B0604030504040204" pitchFamily="34" charset="-120"/>
                <a:ea typeface="微軟正黑體" panose="020B0604030504040204" pitchFamily="34" charset="-120"/>
              </a:rPr>
              <a:t>。 這類似於現實的駕駛環境，其中危險情況會隨著時間的推移在不同的環境中發生變化，因此二元定義是沒必要的。</a:t>
            </a:r>
          </a:p>
        </p:txBody>
      </p:sp>
    </p:spTree>
    <p:extLst>
      <p:ext uri="{BB962C8B-B14F-4D97-AF65-F5344CB8AC3E}">
        <p14:creationId xmlns:p14="http://schemas.microsoft.com/office/powerpoint/2010/main" val="3047487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FE50A86-88F6-4641-833A-674CD6324FEB}"/>
              </a:ext>
            </a:extLst>
          </p:cNvPr>
          <p:cNvSpPr>
            <a:spLocks noGrp="1"/>
          </p:cNvSpPr>
          <p:nvPr>
            <p:ph type="title"/>
          </p:nvPr>
        </p:nvSpPr>
        <p:spPr/>
        <p:txBody>
          <a:bodyPr/>
          <a:lstStyle/>
          <a:p>
            <a:r>
              <a:rPr lang="zh-TW" altLang="en-US" dirty="0"/>
              <a:t>方法</a:t>
            </a:r>
          </a:p>
        </p:txBody>
      </p:sp>
      <p:sp>
        <p:nvSpPr>
          <p:cNvPr id="3" name="內容版面配置區 2">
            <a:extLst>
              <a:ext uri="{FF2B5EF4-FFF2-40B4-BE49-F238E27FC236}">
                <a16:creationId xmlns:a16="http://schemas.microsoft.com/office/drawing/2014/main" id="{33FF3496-6E39-4DE4-A177-FE7C11800F78}"/>
              </a:ext>
            </a:extLst>
          </p:cNvPr>
          <p:cNvSpPr>
            <a:spLocks noGrp="1"/>
          </p:cNvSpPr>
          <p:nvPr>
            <p:ph idx="1"/>
          </p:nvPr>
        </p:nvSpPr>
        <p:spPr/>
        <p:txBody>
          <a:bodyPr>
            <a:normAutofit/>
          </a:bodyPr>
          <a:lstStyle/>
          <a:p>
            <a:r>
              <a:rPr lang="en-US" altLang="zh-TW" sz="2000" dirty="0">
                <a:latin typeface="微軟正黑體" panose="020B0604030504040204" pitchFamily="34" charset="-120"/>
                <a:ea typeface="微軟正黑體" panose="020B0604030504040204" pitchFamily="34" charset="-120"/>
              </a:rPr>
              <a:t>2 × 3 </a:t>
            </a:r>
            <a:r>
              <a:rPr lang="zh-TW" altLang="en-US" sz="2000" dirty="0">
                <a:latin typeface="微軟正黑體" panose="020B0604030504040204" pitchFamily="34" charset="-120"/>
                <a:ea typeface="微軟正黑體" panose="020B0604030504040204" pitchFamily="34" charset="-120"/>
              </a:rPr>
              <a:t>內受試者的設計。第一個因素呈現兩種不同的駕駛環境，即高速公路以及市區駕駛場景。</a:t>
            </a:r>
            <a:endParaRPr lang="en-US" altLang="zh-TW" sz="2000" dirty="0">
              <a:latin typeface="微軟正黑體" panose="020B0604030504040204" pitchFamily="34" charset="-120"/>
              <a:ea typeface="微軟正黑體" panose="020B0604030504040204" pitchFamily="34" charset="-120"/>
            </a:endParaRPr>
          </a:p>
          <a:p>
            <a:r>
              <a:rPr lang="zh-TW" altLang="en-US" sz="2000" dirty="0">
                <a:latin typeface="微軟正黑體" panose="020B0604030504040204" pitchFamily="34" charset="-120"/>
                <a:ea typeface="微軟正黑體" panose="020B0604030504040204" pitchFamily="34" charset="-120"/>
              </a:rPr>
              <a:t>這兩項訊息任務要求參與者重複一個電話號碼（工作記憶）或回答一個開放式問題（中央執行）。還包括無訊息僅駕駛的基線條件以進行比較。</a:t>
            </a:r>
            <a:endParaRPr lang="en-US" altLang="zh-TW" sz="2000" dirty="0">
              <a:latin typeface="微軟正黑體" panose="020B0604030504040204" pitchFamily="34" charset="-120"/>
              <a:ea typeface="微軟正黑體" panose="020B0604030504040204" pitchFamily="34" charset="-120"/>
            </a:endParaRPr>
          </a:p>
          <a:p>
            <a:r>
              <a:rPr lang="zh-TW" altLang="en-US" sz="2000" dirty="0">
                <a:latin typeface="微軟正黑體" panose="020B0604030504040204" pitchFamily="34" charset="-120"/>
                <a:ea typeface="微軟正黑體" panose="020B0604030504040204" pitchFamily="34" charset="-120"/>
              </a:rPr>
              <a:t>每個交通場景中的危險是使用連續評分量表確定的，包括同等數量的具有大、中和小交通衝突可能性的場景。</a:t>
            </a:r>
            <a:r>
              <a:rPr lang="en-US" altLang="zh-TW" sz="2000" dirty="0">
                <a:latin typeface="微軟正黑體" panose="020B0604030504040204" pitchFamily="34" charset="-120"/>
                <a:ea typeface="微軟正黑體" panose="020B0604030504040204" pitchFamily="34" charset="-120"/>
              </a:rPr>
              <a:t>Wallis &amp; </a:t>
            </a:r>
            <a:r>
              <a:rPr lang="en-US" altLang="zh-TW" sz="2000" dirty="0" err="1">
                <a:latin typeface="微軟正黑體" panose="020B0604030504040204" pitchFamily="34" charset="-120"/>
                <a:ea typeface="微軟正黑體" panose="020B0604030504040204" pitchFamily="34" charset="-120"/>
              </a:rPr>
              <a:t>Horswill</a:t>
            </a:r>
            <a:r>
              <a:rPr lang="en-US" altLang="zh-TW" sz="2000" dirty="0">
                <a:latin typeface="微軟正黑體" panose="020B0604030504040204" pitchFamily="34" charset="-120"/>
                <a:ea typeface="微軟正黑體" panose="020B0604030504040204" pitchFamily="34" charset="-120"/>
              </a:rPr>
              <a:t> (2007) </a:t>
            </a:r>
            <a:r>
              <a:rPr lang="zh-TW" altLang="en-US" sz="2000" dirty="0">
                <a:latin typeface="微軟正黑體" panose="020B0604030504040204" pitchFamily="34" charset="-120"/>
                <a:ea typeface="微軟正黑體" panose="020B0604030504040204" pitchFamily="34" charset="-120"/>
              </a:rPr>
              <a:t>專家對每種情況下發生事故的可能性進行了評級。本篇潛在危險是改編自上述評級。</a:t>
            </a:r>
          </a:p>
        </p:txBody>
      </p:sp>
    </p:spTree>
    <p:extLst>
      <p:ext uri="{BB962C8B-B14F-4D97-AF65-F5344CB8AC3E}">
        <p14:creationId xmlns:p14="http://schemas.microsoft.com/office/powerpoint/2010/main" val="3466074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6EED912-BD2B-4E30-8BE8-4957D3CCC3C5}"/>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A71FF149-E2F0-4939-BFA6-FB24B5640978}"/>
              </a:ext>
            </a:extLst>
          </p:cNvPr>
          <p:cNvSpPr>
            <a:spLocks noGrp="1"/>
          </p:cNvSpPr>
          <p:nvPr>
            <p:ph idx="1"/>
          </p:nvPr>
        </p:nvSpPr>
        <p:spPr/>
        <p:txBody>
          <a:bodyPr/>
          <a:lstStyle/>
          <a:p>
            <a:r>
              <a:rPr lang="zh-TW" altLang="en-US" dirty="0"/>
              <a:t>受測者</a:t>
            </a:r>
            <a:r>
              <a:rPr lang="en-US" altLang="zh-TW" dirty="0"/>
              <a:t>:</a:t>
            </a:r>
          </a:p>
          <a:p>
            <a:pPr lvl="1"/>
            <a:r>
              <a:rPr lang="en-US" altLang="zh-TW" dirty="0"/>
              <a:t>30</a:t>
            </a:r>
            <a:r>
              <a:rPr lang="zh-TW" altLang="en-US" dirty="0"/>
              <a:t>名參與者，至少有兩年的駕駛經驗、視覺敏銳度</a:t>
            </a:r>
            <a:r>
              <a:rPr lang="en-US" altLang="zh-TW" dirty="0"/>
              <a:t>20/20</a:t>
            </a:r>
            <a:r>
              <a:rPr lang="zh-TW" altLang="en-US" dirty="0"/>
              <a:t>、所有參與者都擁有一部觸控手機，並且平均每天至少發送 </a:t>
            </a:r>
            <a:r>
              <a:rPr lang="en-US" altLang="zh-TW" dirty="0"/>
              <a:t>10 </a:t>
            </a:r>
            <a:r>
              <a:rPr lang="zh-TW" altLang="en-US" dirty="0"/>
              <a:t>條訊息。</a:t>
            </a:r>
            <a:endParaRPr lang="en-US" altLang="zh-TW" dirty="0"/>
          </a:p>
          <a:p>
            <a:r>
              <a:rPr lang="zh-TW" altLang="en-US" dirty="0"/>
              <a:t>文字輸入設備</a:t>
            </a:r>
            <a:endParaRPr lang="en-US" altLang="zh-TW" dirty="0"/>
          </a:p>
          <a:p>
            <a:pPr lvl="1"/>
            <a:r>
              <a:rPr lang="zh-TW" altLang="en-US" dirty="0"/>
              <a:t>使用配備 </a:t>
            </a:r>
            <a:r>
              <a:rPr lang="en-US" altLang="zh-TW" dirty="0"/>
              <a:t>iMessage </a:t>
            </a:r>
            <a:r>
              <a:rPr lang="zh-TW" altLang="en-US" dirty="0"/>
              <a:t>的 </a:t>
            </a:r>
            <a:r>
              <a:rPr lang="en-US" altLang="zh-TW" dirty="0"/>
              <a:t>iPhone 4</a:t>
            </a:r>
          </a:p>
          <a:p>
            <a:pPr lvl="1"/>
            <a:r>
              <a:rPr lang="zh-TW" altLang="en-US" dirty="0"/>
              <a:t>可以使用橫的或是直的鍵盤進行回復</a:t>
            </a:r>
            <a:endParaRPr lang="en-US" altLang="zh-TW" dirty="0"/>
          </a:p>
          <a:p>
            <a:pPr lvl="1"/>
            <a:r>
              <a:rPr lang="zh-TW" altLang="en-US" dirty="0"/>
              <a:t>參與者可以使用垂直或水平鍵盤型式，且所有人都選擇將一隻手放在方向盤上，同時用一隻手發短訊。 </a:t>
            </a:r>
            <a:r>
              <a:rPr lang="en-US" altLang="zh-TW" dirty="0"/>
              <a:t>(</a:t>
            </a:r>
            <a:r>
              <a:rPr lang="zh-TW" altLang="en-US" dirty="0"/>
              <a:t>發現所有人都是直的</a:t>
            </a:r>
            <a:r>
              <a:rPr lang="en-US" altLang="zh-TW" dirty="0"/>
              <a:t>)</a:t>
            </a:r>
          </a:p>
          <a:p>
            <a:endParaRPr lang="en-US" altLang="zh-TW" dirty="0"/>
          </a:p>
        </p:txBody>
      </p:sp>
    </p:spTree>
    <p:extLst>
      <p:ext uri="{BB962C8B-B14F-4D97-AF65-F5344CB8AC3E}">
        <p14:creationId xmlns:p14="http://schemas.microsoft.com/office/powerpoint/2010/main" val="1898675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B98869C-113B-43E1-A0B5-BE571CE4298C}"/>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96FCFA1E-AA56-4E09-A29E-21AFA0109D59}"/>
              </a:ext>
            </a:extLst>
          </p:cNvPr>
          <p:cNvSpPr>
            <a:spLocks noGrp="1"/>
          </p:cNvSpPr>
          <p:nvPr>
            <p:ph idx="1"/>
          </p:nvPr>
        </p:nvSpPr>
        <p:spPr>
          <a:xfrm>
            <a:off x="680321" y="2336873"/>
            <a:ext cx="6955721" cy="4256432"/>
          </a:xfrm>
        </p:spPr>
        <p:txBody>
          <a:bodyPr>
            <a:normAutofit/>
          </a:bodyPr>
          <a:lstStyle/>
          <a:p>
            <a:r>
              <a:rPr lang="zh-TW" altLang="en-US" dirty="0"/>
              <a:t>駕駛危險場景</a:t>
            </a:r>
            <a:r>
              <a:rPr lang="en-US" altLang="zh-TW" dirty="0"/>
              <a:t>:</a:t>
            </a:r>
          </a:p>
          <a:p>
            <a:pPr lvl="1"/>
            <a:r>
              <a:rPr lang="zh-TW" altLang="en-US" dirty="0"/>
              <a:t>使用從駕駛員角度拍攝的危險感知視頻評估危險檢測，包括後照鏡和側後照鏡，提供汽車前部、後部和側面的視角。參與者在 </a:t>
            </a:r>
            <a:r>
              <a:rPr lang="en-US" altLang="zh-TW" dirty="0"/>
              <a:t>Sharp </a:t>
            </a:r>
            <a:r>
              <a:rPr lang="zh-TW" altLang="en-US" dirty="0"/>
              <a:t>電視（型號 </a:t>
            </a:r>
            <a:r>
              <a:rPr lang="en-US" altLang="zh-TW" dirty="0"/>
              <a:t>LC-70LE845U</a:t>
            </a:r>
            <a:r>
              <a:rPr lang="zh-TW" altLang="en-US" dirty="0"/>
              <a:t>）上觀看了這些影片。</a:t>
            </a:r>
            <a:endParaRPr lang="en-US" altLang="zh-TW" dirty="0"/>
          </a:p>
          <a:p>
            <a:pPr lvl="1"/>
            <a:r>
              <a:rPr lang="zh-TW" altLang="en-US" dirty="0"/>
              <a:t>場景包括根據經驗豐富的駕駛員的評級具有高、中或低碰撞可能性的情況。總共有</a:t>
            </a:r>
            <a:r>
              <a:rPr lang="en-US" altLang="zh-TW" dirty="0"/>
              <a:t>12</a:t>
            </a:r>
            <a:r>
              <a:rPr lang="zh-TW" altLang="en-US" dirty="0"/>
              <a:t>個城市和</a:t>
            </a:r>
            <a:r>
              <a:rPr lang="en-US" altLang="zh-TW" dirty="0"/>
              <a:t>12</a:t>
            </a:r>
            <a:r>
              <a:rPr lang="zh-TW" altLang="en-US" dirty="0"/>
              <a:t>個高速公路場景（每個場景都包括長度為 </a:t>
            </a:r>
            <a:r>
              <a:rPr lang="en-US" altLang="zh-TW" dirty="0"/>
              <a:t>30-90 </a:t>
            </a:r>
            <a:r>
              <a:rPr lang="zh-TW" altLang="en-US" dirty="0"/>
              <a:t>秒的 </a:t>
            </a:r>
            <a:r>
              <a:rPr lang="en-US" altLang="zh-TW" dirty="0"/>
              <a:t>4-</a:t>
            </a:r>
            <a:r>
              <a:rPr lang="zh-TW" altLang="en-US" dirty="0"/>
              <a:t>高、</a:t>
            </a:r>
            <a:r>
              <a:rPr lang="en-US" altLang="zh-TW" dirty="0"/>
              <a:t>4-</a:t>
            </a:r>
            <a:r>
              <a:rPr lang="zh-TW" altLang="en-US" dirty="0"/>
              <a:t>中和 </a:t>
            </a:r>
            <a:r>
              <a:rPr lang="en-US" altLang="zh-TW" dirty="0"/>
              <a:t>4-</a:t>
            </a:r>
            <a:r>
              <a:rPr lang="zh-TW" altLang="en-US" dirty="0"/>
              <a:t>低潛在危險情景</a:t>
            </a:r>
            <a:r>
              <a:rPr lang="en-US" altLang="zh-TW" dirty="0"/>
              <a:t>)</a:t>
            </a:r>
            <a:r>
              <a:rPr lang="zh-TW" altLang="en-US" dirty="0"/>
              <a:t>。</a:t>
            </a:r>
            <a:endParaRPr lang="en-US" altLang="zh-TW" dirty="0"/>
          </a:p>
          <a:p>
            <a:pPr lvl="1"/>
            <a:r>
              <a:rPr lang="zh-TW" altLang="en-US" dirty="0"/>
              <a:t>間隔開始於代表潛在危險的物體進入視野。非短訊和短訊試驗在每個區塊內隨機呈現，以確保參與者無法預測何時他們會收到一條短訊。</a:t>
            </a:r>
            <a:endParaRPr lang="en-US" altLang="zh-TW" dirty="0"/>
          </a:p>
          <a:p>
            <a:endParaRPr lang="zh-TW" altLang="en-US" dirty="0"/>
          </a:p>
        </p:txBody>
      </p:sp>
      <p:pic>
        <p:nvPicPr>
          <p:cNvPr id="4" name="圖片 3">
            <a:extLst>
              <a:ext uri="{FF2B5EF4-FFF2-40B4-BE49-F238E27FC236}">
                <a16:creationId xmlns:a16="http://schemas.microsoft.com/office/drawing/2014/main" id="{31674887-69D8-4D08-8A3B-4DBB5AA26BE4}"/>
              </a:ext>
            </a:extLst>
          </p:cNvPr>
          <p:cNvPicPr>
            <a:picLocks noChangeAspect="1"/>
          </p:cNvPicPr>
          <p:nvPr/>
        </p:nvPicPr>
        <p:blipFill rotWithShape="1">
          <a:blip r:embed="rId3"/>
          <a:srcRect l="38027" t="30409" r="38552" b="46433"/>
          <a:stretch/>
        </p:blipFill>
        <p:spPr>
          <a:xfrm>
            <a:off x="7636042" y="3026007"/>
            <a:ext cx="4357471" cy="2423537"/>
          </a:xfrm>
          <a:prstGeom prst="rect">
            <a:avLst/>
          </a:prstGeom>
        </p:spPr>
      </p:pic>
      <p:cxnSp>
        <p:nvCxnSpPr>
          <p:cNvPr id="6" name="直線單箭頭接點 5">
            <a:extLst>
              <a:ext uri="{FF2B5EF4-FFF2-40B4-BE49-F238E27FC236}">
                <a16:creationId xmlns:a16="http://schemas.microsoft.com/office/drawing/2014/main" id="{983FF90F-DA37-4BA9-9063-AC3C2209E255}"/>
              </a:ext>
            </a:extLst>
          </p:cNvPr>
          <p:cNvCxnSpPr/>
          <p:nvPr/>
        </p:nvCxnSpPr>
        <p:spPr>
          <a:xfrm>
            <a:off x="9866548" y="2336873"/>
            <a:ext cx="0" cy="792000"/>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線單箭頭接點 6">
            <a:extLst>
              <a:ext uri="{FF2B5EF4-FFF2-40B4-BE49-F238E27FC236}">
                <a16:creationId xmlns:a16="http://schemas.microsoft.com/office/drawing/2014/main" id="{2006C911-2ADB-4044-91D6-E8C3D9DD1EE3}"/>
              </a:ext>
            </a:extLst>
          </p:cNvPr>
          <p:cNvCxnSpPr>
            <a:cxnSpLocks/>
          </p:cNvCxnSpPr>
          <p:nvPr/>
        </p:nvCxnSpPr>
        <p:spPr>
          <a:xfrm flipV="1">
            <a:off x="7826542" y="5573127"/>
            <a:ext cx="294136" cy="654056"/>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單箭頭接點 7">
            <a:extLst>
              <a:ext uri="{FF2B5EF4-FFF2-40B4-BE49-F238E27FC236}">
                <a16:creationId xmlns:a16="http://schemas.microsoft.com/office/drawing/2014/main" id="{F0B9FD84-2F24-4A6F-8299-2C936DB53CE3}"/>
              </a:ext>
            </a:extLst>
          </p:cNvPr>
          <p:cNvCxnSpPr>
            <a:cxnSpLocks/>
          </p:cNvCxnSpPr>
          <p:nvPr/>
        </p:nvCxnSpPr>
        <p:spPr>
          <a:xfrm flipH="1" flipV="1">
            <a:off x="11555083" y="5568042"/>
            <a:ext cx="191049" cy="570636"/>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5689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67C03D0-0C8B-4442-95F1-2B4319397C09}"/>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6C61A828-476C-483E-9156-F48CE68FBA4A}"/>
              </a:ext>
            </a:extLst>
          </p:cNvPr>
          <p:cNvSpPr>
            <a:spLocks noGrp="1"/>
          </p:cNvSpPr>
          <p:nvPr>
            <p:ph idx="1"/>
          </p:nvPr>
        </p:nvSpPr>
        <p:spPr/>
        <p:txBody>
          <a:bodyPr>
            <a:normAutofit/>
          </a:bodyPr>
          <a:lstStyle/>
          <a:p>
            <a:r>
              <a:rPr lang="zh-TW" altLang="en-US" dirty="0"/>
              <a:t>危險情景可能性評級</a:t>
            </a:r>
            <a:endParaRPr lang="en-US" altLang="zh-TW" dirty="0"/>
          </a:p>
          <a:p>
            <a:pPr lvl="1"/>
            <a:r>
              <a:rPr lang="zh-TW" altLang="en-US" dirty="0"/>
              <a:t>為了確定每個場景發生碰撞的可能性，三位專家司機以 </a:t>
            </a:r>
            <a:r>
              <a:rPr lang="en-US" altLang="zh-TW" dirty="0"/>
              <a:t>20 </a:t>
            </a:r>
            <a:r>
              <a:rPr lang="zh-TW" altLang="en-US" dirty="0"/>
              <a:t>分制對每個場景進行評分關於其導致交通衝突的可能性（</a:t>
            </a:r>
            <a:r>
              <a:rPr lang="en-US" altLang="zh-TW" dirty="0"/>
              <a:t>0-</a:t>
            </a:r>
            <a:r>
              <a:rPr lang="zh-TW" altLang="en-US" dirty="0"/>
              <a:t>沒有可能性到 </a:t>
            </a:r>
            <a:r>
              <a:rPr lang="en-US" altLang="zh-TW" dirty="0"/>
              <a:t>20-</a:t>
            </a:r>
            <a:r>
              <a:rPr lang="zh-TW" altLang="en-US" dirty="0"/>
              <a:t>不可避免）（</a:t>
            </a:r>
            <a:r>
              <a:rPr lang="en-US" altLang="zh-TW" dirty="0"/>
              <a:t>Wallis </a:t>
            </a:r>
            <a:r>
              <a:rPr lang="en-US" altLang="zh-TW" dirty="0">
                <a:latin typeface="Abadi" panose="020B0604020104020204" pitchFamily="34" charset="0"/>
              </a:rPr>
              <a:t>&amp;</a:t>
            </a:r>
            <a:r>
              <a:rPr lang="en-US" altLang="zh-TW" dirty="0"/>
              <a:t> </a:t>
            </a:r>
            <a:r>
              <a:rPr lang="en-US" altLang="zh-TW" dirty="0" err="1"/>
              <a:t>Horswill</a:t>
            </a:r>
            <a:r>
              <a:rPr lang="zh-TW" altLang="en-US" dirty="0"/>
              <a:t>，</a:t>
            </a:r>
            <a:r>
              <a:rPr lang="en-US" altLang="zh-TW" dirty="0"/>
              <a:t>2007</a:t>
            </a:r>
            <a:r>
              <a:rPr lang="zh-TW" altLang="en-US" dirty="0"/>
              <a:t>）。</a:t>
            </a:r>
            <a:endParaRPr lang="en-US" altLang="zh-TW" dirty="0"/>
          </a:p>
          <a:p>
            <a:pPr lvl="2"/>
            <a:r>
              <a:rPr lang="zh-TW" altLang="en-US" dirty="0"/>
              <a:t>交通衝突的定義取自如下</a:t>
            </a:r>
            <a:r>
              <a:rPr lang="en-US" altLang="zh-TW" dirty="0"/>
              <a:t>:</a:t>
            </a:r>
            <a:r>
              <a:rPr lang="zh-TW" altLang="en-US" dirty="0">
                <a:solidFill>
                  <a:srgbClr val="FF0000"/>
                </a:solidFill>
              </a:rPr>
              <a:t>與其他道路使用者（包括靜止車輛、騎自行車者或行人）發生碰撞或接近碰撞的情況，除非您採取某種規避動作（減速、轉向等）</a:t>
            </a:r>
          </a:p>
          <a:p>
            <a:pPr lvl="1"/>
            <a:r>
              <a:rPr lang="zh-TW" altLang="en-US" dirty="0"/>
              <a:t>總共 </a:t>
            </a:r>
            <a:r>
              <a:rPr lang="en-US" altLang="zh-TW" dirty="0"/>
              <a:t>120 </a:t>
            </a:r>
            <a:r>
              <a:rPr lang="zh-TW" altLang="en-US" dirty="0"/>
              <a:t>個交通場景（</a:t>
            </a:r>
            <a:r>
              <a:rPr lang="en-US" altLang="zh-TW" dirty="0"/>
              <a:t>M = 30.66 s</a:t>
            </a:r>
            <a:r>
              <a:rPr lang="zh-TW" altLang="en-US" dirty="0"/>
              <a:t>；範圍 </a:t>
            </a:r>
            <a:r>
              <a:rPr lang="en-US" altLang="zh-TW" dirty="0"/>
              <a:t>= 15-50 s</a:t>
            </a:r>
            <a:r>
              <a:rPr lang="zh-TW" altLang="en-US" dirty="0"/>
              <a:t>），從每個潛在危險類別中選擇相同數量的情景（</a:t>
            </a:r>
            <a:r>
              <a:rPr lang="en-US" altLang="zh-TW" dirty="0"/>
              <a:t>0-6 </a:t>
            </a:r>
            <a:r>
              <a:rPr lang="zh-TW" altLang="en-US" dirty="0"/>
              <a:t>評級 </a:t>
            </a:r>
            <a:r>
              <a:rPr lang="en-US" altLang="zh-TW" dirty="0"/>
              <a:t>= </a:t>
            </a:r>
            <a:r>
              <a:rPr lang="zh-TW" altLang="en-US" dirty="0"/>
              <a:t>低潛力，</a:t>
            </a:r>
            <a:r>
              <a:rPr lang="en-US" altLang="zh-TW" dirty="0"/>
              <a:t>7-13 = </a:t>
            </a:r>
            <a:r>
              <a:rPr lang="zh-TW" altLang="en-US" dirty="0"/>
              <a:t>中等潛力，</a:t>
            </a:r>
            <a:r>
              <a:rPr lang="en-US" altLang="zh-TW" dirty="0"/>
              <a:t>14-20 = </a:t>
            </a:r>
            <a:r>
              <a:rPr lang="zh-TW" altLang="en-US" dirty="0"/>
              <a:t>高潛力）</a:t>
            </a:r>
            <a:endParaRPr lang="en-US" altLang="zh-TW" dirty="0"/>
          </a:p>
          <a:p>
            <a:pPr lvl="1"/>
            <a:r>
              <a:rPr lang="en-US" altLang="zh-TW" dirty="0"/>
              <a:t> Intraclass Correlations</a:t>
            </a:r>
            <a:r>
              <a:rPr lang="zh-TW" altLang="en-US" dirty="0"/>
              <a:t>，類內相關性 </a:t>
            </a:r>
            <a:r>
              <a:rPr lang="en-US" altLang="zh-TW" dirty="0"/>
              <a:t>(ICC) </a:t>
            </a:r>
            <a:r>
              <a:rPr lang="zh-TW" altLang="en-US" dirty="0"/>
              <a:t>用於計算評分者間和評分者內的可靠性，計算後證明可靠性和信度都較高。</a:t>
            </a:r>
            <a:endParaRPr lang="en-US" altLang="zh-TW" dirty="0"/>
          </a:p>
        </p:txBody>
      </p:sp>
    </p:spTree>
    <p:extLst>
      <p:ext uri="{BB962C8B-B14F-4D97-AF65-F5344CB8AC3E}">
        <p14:creationId xmlns:p14="http://schemas.microsoft.com/office/powerpoint/2010/main" val="289359129"/>
      </p:ext>
    </p:extLst>
  </p:cSld>
  <p:clrMapOvr>
    <a:masterClrMapping/>
  </p:clrMapOvr>
</p:sld>
</file>

<file path=ppt/theme/theme1.xml><?xml version="1.0" encoding="utf-8"?>
<a:theme xmlns:a="http://schemas.openxmlformats.org/drawingml/2006/main" name="柏林">
  <a:themeElements>
    <a:clrScheme name="柏林">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柏林">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柏林">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TM04033917[[fn=柏林]]</Template>
  <TotalTime>1027</TotalTime>
  <Words>2977</Words>
  <Application>Microsoft Office PowerPoint</Application>
  <PresentationFormat>寬螢幕</PresentationFormat>
  <Paragraphs>139</Paragraphs>
  <Slides>19</Slides>
  <Notes>16</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19</vt:i4>
      </vt:variant>
    </vt:vector>
  </HeadingPairs>
  <TitlesOfParts>
    <vt:vector size="26" baseType="lpstr">
      <vt:lpstr>微軟正黑體</vt:lpstr>
      <vt:lpstr>Abadi</vt:lpstr>
      <vt:lpstr>Arial</vt:lpstr>
      <vt:lpstr>Calibri</vt:lpstr>
      <vt:lpstr>Cambria Math</vt:lpstr>
      <vt:lpstr>Trebuchet MS</vt:lpstr>
      <vt:lpstr>柏林</vt:lpstr>
      <vt:lpstr>使用模糊信號檢測理論 (fSDT) 研究短訊對危險感知的影響</vt:lpstr>
      <vt:lpstr>摘要</vt:lpstr>
      <vt:lpstr>緒論</vt:lpstr>
      <vt:lpstr>PowerPoint 簡報</vt:lpstr>
      <vt:lpstr>PowerPoint 簡報</vt:lpstr>
      <vt:lpstr>方法</vt:lpstr>
      <vt:lpstr>PowerPoint 簡報</vt:lpstr>
      <vt:lpstr>PowerPoint 簡報</vt:lpstr>
      <vt:lpstr>PowerPoint 簡報</vt:lpstr>
      <vt:lpstr>PowerPoint 簡報</vt:lpstr>
      <vt:lpstr>PowerPoint 簡報</vt:lpstr>
      <vt:lpstr>結論</vt:lpstr>
      <vt:lpstr>PowerPoint 簡報</vt:lpstr>
      <vt:lpstr>PowerPoint 簡報</vt:lpstr>
      <vt:lpstr>PowerPoint 簡報</vt:lpstr>
      <vt:lpstr>討論</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使用模糊信號檢測理論 (fSDT) 研究短信對危險感知的影響</dc:title>
  <dc:creator>user</dc:creator>
  <cp:lastModifiedBy>陳善治</cp:lastModifiedBy>
  <cp:revision>88</cp:revision>
  <dcterms:created xsi:type="dcterms:W3CDTF">2021-10-01T01:19:14Z</dcterms:created>
  <dcterms:modified xsi:type="dcterms:W3CDTF">2021-10-06T16:25:13Z</dcterms:modified>
</cp:coreProperties>
</file>